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4623" r:id="rId3"/>
  </p:sldMasterIdLst>
  <p:notesMasterIdLst>
    <p:notesMasterId r:id="rId26"/>
  </p:notesMasterIdLst>
  <p:handoutMasterIdLst>
    <p:handoutMasterId r:id="rId27"/>
  </p:handoutMasterIdLst>
  <p:sldIdLst>
    <p:sldId id="308" r:id="rId4"/>
    <p:sldId id="642" r:id="rId5"/>
    <p:sldId id="643" r:id="rId6"/>
    <p:sldId id="584" r:id="rId7"/>
    <p:sldId id="644" r:id="rId8"/>
    <p:sldId id="648" r:id="rId9"/>
    <p:sldId id="647" r:id="rId10"/>
    <p:sldId id="588" r:id="rId11"/>
    <p:sldId id="637" r:id="rId12"/>
    <p:sldId id="594" r:id="rId13"/>
    <p:sldId id="645" r:id="rId14"/>
    <p:sldId id="596" r:id="rId15"/>
    <p:sldId id="639" r:id="rId16"/>
    <p:sldId id="597" r:id="rId17"/>
    <p:sldId id="598" r:id="rId18"/>
    <p:sldId id="638" r:id="rId19"/>
    <p:sldId id="641" r:id="rId20"/>
    <p:sldId id="640" r:id="rId21"/>
    <p:sldId id="651" r:id="rId22"/>
    <p:sldId id="650" r:id="rId23"/>
    <p:sldId id="649" r:id="rId24"/>
    <p:sldId id="491" r:id="rId2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699A8C08-DAD2-4ED3-BF94-2799DD85B9A7}" type="datetimeFigureOut">
              <a:rPr lang="en-US" smtClean="0"/>
              <a:t>10/29/2021</a:t>
            </a:fld>
            <a:endParaRPr lang="en-US" dirty="0"/>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E5D0D6F0-9781-4609-83EA-056407EA86BE}" type="slidenum">
              <a:rPr lang="en-US" smtClean="0"/>
              <a:t>‹#›</a:t>
            </a:fld>
            <a:endParaRPr lang="en-US" dirty="0"/>
          </a:p>
        </p:txBody>
      </p:sp>
    </p:spTree>
    <p:extLst>
      <p:ext uri="{BB962C8B-B14F-4D97-AF65-F5344CB8AC3E}">
        <p14:creationId xmlns:p14="http://schemas.microsoft.com/office/powerpoint/2010/main" val="228110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09B0E3BC-FEA7-49E5-9E4B-34245D7ECFE2}" type="datetimeFigureOut">
              <a:rPr lang="en-US" smtClean="0"/>
              <a:t>10/29/2021</a:t>
            </a:fld>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90A0E064-D2EF-41C1-AC8F-BA42F72B1EBC}" type="slidenum">
              <a:rPr lang="en-US" smtClean="0"/>
              <a:t>‹#›</a:t>
            </a:fld>
            <a:endParaRPr lang="en-US" dirty="0"/>
          </a:p>
        </p:txBody>
      </p:sp>
    </p:spTree>
    <p:extLst>
      <p:ext uri="{BB962C8B-B14F-4D97-AF65-F5344CB8AC3E}">
        <p14:creationId xmlns:p14="http://schemas.microsoft.com/office/powerpoint/2010/main" val="320306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0E064-D2EF-41C1-AC8F-BA42F72B1EBC}" type="slidenum">
              <a:rPr lang="en-US" smtClean="0"/>
              <a:t>10</a:t>
            </a:fld>
            <a:endParaRPr lang="en-US" dirty="0"/>
          </a:p>
        </p:txBody>
      </p:sp>
    </p:spTree>
    <p:extLst>
      <p:ext uri="{BB962C8B-B14F-4D97-AF65-F5344CB8AC3E}">
        <p14:creationId xmlns:p14="http://schemas.microsoft.com/office/powerpoint/2010/main" val="41468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0E064-D2EF-41C1-AC8F-BA42F72B1EBC}" type="slidenum">
              <a:rPr lang="en-US" smtClean="0"/>
              <a:t>11</a:t>
            </a:fld>
            <a:endParaRPr lang="en-US" dirty="0"/>
          </a:p>
        </p:txBody>
      </p:sp>
    </p:spTree>
    <p:extLst>
      <p:ext uri="{BB962C8B-B14F-4D97-AF65-F5344CB8AC3E}">
        <p14:creationId xmlns:p14="http://schemas.microsoft.com/office/powerpoint/2010/main" val="34874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0E064-D2EF-41C1-AC8F-BA42F72B1EBC}" type="slidenum">
              <a:rPr lang="en-US" smtClean="0"/>
              <a:t>12</a:t>
            </a:fld>
            <a:endParaRPr lang="en-US" dirty="0"/>
          </a:p>
        </p:txBody>
      </p:sp>
    </p:spTree>
    <p:extLst>
      <p:ext uri="{BB962C8B-B14F-4D97-AF65-F5344CB8AC3E}">
        <p14:creationId xmlns:p14="http://schemas.microsoft.com/office/powerpoint/2010/main" val="106484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0E064-D2EF-41C1-AC8F-BA42F72B1EBC}" type="slidenum">
              <a:rPr lang="en-US" smtClean="0"/>
              <a:t>13</a:t>
            </a:fld>
            <a:endParaRPr lang="en-US" dirty="0"/>
          </a:p>
        </p:txBody>
      </p:sp>
    </p:spTree>
    <p:extLst>
      <p:ext uri="{BB962C8B-B14F-4D97-AF65-F5344CB8AC3E}">
        <p14:creationId xmlns:p14="http://schemas.microsoft.com/office/powerpoint/2010/main" val="62448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0E064-D2EF-41C1-AC8F-BA42F72B1EBC}" type="slidenum">
              <a:rPr lang="en-US" smtClean="0"/>
              <a:t>14</a:t>
            </a:fld>
            <a:endParaRPr lang="en-US" dirty="0"/>
          </a:p>
        </p:txBody>
      </p:sp>
    </p:spTree>
    <p:extLst>
      <p:ext uri="{BB962C8B-B14F-4D97-AF65-F5344CB8AC3E}">
        <p14:creationId xmlns:p14="http://schemas.microsoft.com/office/powerpoint/2010/main" val="206669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0E064-D2EF-41C1-AC8F-BA42F72B1EBC}" type="slidenum">
              <a:rPr lang="en-US" smtClean="0"/>
              <a:t>15</a:t>
            </a:fld>
            <a:endParaRPr lang="en-US" dirty="0"/>
          </a:p>
        </p:txBody>
      </p:sp>
    </p:spTree>
    <p:extLst>
      <p:ext uri="{BB962C8B-B14F-4D97-AF65-F5344CB8AC3E}">
        <p14:creationId xmlns:p14="http://schemas.microsoft.com/office/powerpoint/2010/main" val="338307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A0E064-D2EF-41C1-AC8F-BA42F72B1EBC}" type="slidenum">
              <a:rPr lang="en-US" smtClean="0"/>
              <a:t>17</a:t>
            </a:fld>
            <a:endParaRPr lang="en-US" dirty="0"/>
          </a:p>
        </p:txBody>
      </p:sp>
    </p:spTree>
    <p:extLst>
      <p:ext uri="{BB962C8B-B14F-4D97-AF65-F5344CB8AC3E}">
        <p14:creationId xmlns:p14="http://schemas.microsoft.com/office/powerpoint/2010/main" val="393049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3"/>
            <a:ext cx="8001000" cy="2593975"/>
          </a:xfrm>
        </p:spPr>
        <p:txBody>
          <a:bodyPr anchor="b"/>
          <a:lstStyle>
            <a:lvl1pPr>
              <a:defRPr sz="4000" b="1">
                <a:ln>
                  <a:noFill/>
                </a:ln>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8001000"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a:xfrm>
            <a:off x="685800" y="6356350"/>
            <a:ext cx="2133600" cy="365125"/>
          </a:xfrm>
        </p:spPr>
        <p:txBody>
          <a:bodyPr/>
          <a:lstStyle>
            <a:lvl1pPr>
              <a:defRPr/>
            </a:lvl1pPr>
          </a:lstStyle>
          <a:p>
            <a:pPr>
              <a:defRPr/>
            </a:pPr>
            <a:fld id="{CEE11B87-34FC-49EA-A1AF-7B8219680768}" type="datetimeFigureOut">
              <a:rPr lang="en-US"/>
              <a:pPr>
                <a:defRPr/>
              </a:pPr>
              <a:t>10/29/2021</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dirty="0"/>
          </a:p>
        </p:txBody>
      </p:sp>
      <p:sp>
        <p:nvSpPr>
          <p:cNvPr id="6" name="Slide Number Placeholder 8"/>
          <p:cNvSpPr>
            <a:spLocks noGrp="1"/>
          </p:cNvSpPr>
          <p:nvPr>
            <p:ph type="sldNum" sz="quarter" idx="12"/>
          </p:nvPr>
        </p:nvSpPr>
        <p:spPr/>
        <p:txBody>
          <a:bodyPr/>
          <a:lstStyle>
            <a:lvl1pPr>
              <a:defRPr/>
            </a:lvl1pPr>
          </a:lstStyle>
          <a:p>
            <a:pPr>
              <a:defRPr/>
            </a:pPr>
            <a:fld id="{9A71FB16-3D8D-4AA9-8D5B-91F840094C07}" type="slidenum">
              <a:rPr lang="en-US"/>
              <a:pPr>
                <a:defRPr/>
              </a:pPr>
              <a:t>‹#›</a:t>
            </a:fld>
            <a:endParaRPr lang="en-US" dirty="0"/>
          </a:p>
        </p:txBody>
      </p:sp>
    </p:spTree>
    <p:extLst>
      <p:ext uri="{BB962C8B-B14F-4D97-AF65-F5344CB8AC3E}">
        <p14:creationId xmlns:p14="http://schemas.microsoft.com/office/powerpoint/2010/main" val="158119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057"/>
            <a:ext cx="8229600" cy="1169753"/>
          </a:xfrm>
        </p:spPr>
        <p:txBody>
          <a:bodyPr/>
          <a:lstStyle>
            <a:lvl1pPr>
              <a:defRPr>
                <a:solidFill>
                  <a:srgbClr val="FCAF17"/>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16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7"/>
          <p:cNvSpPr>
            <a:spLocks noGrp="1"/>
          </p:cNvSpPr>
          <p:nvPr>
            <p:ph type="title"/>
          </p:nvPr>
        </p:nvSpPr>
        <p:spPr>
          <a:xfrm>
            <a:off x="0" y="2088413"/>
            <a:ext cx="9144000" cy="2438400"/>
          </a:xfrm>
          <a:solidFill>
            <a:srgbClr val="58B7DD">
              <a:alpha val="24000"/>
            </a:srgbClr>
          </a:solidFill>
          <a:ln>
            <a:noFill/>
          </a:ln>
        </p:spPr>
        <p:txBody>
          <a:bodyPr anchor="ctr"/>
          <a:lstStyle>
            <a:lvl1pPr marL="457200">
              <a:defRPr sz="3600">
                <a:solidFill>
                  <a:srgbClr val="58B7DD"/>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89153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755"/>
            <a:ext cx="8229600" cy="1120676"/>
          </a:xfrm>
        </p:spPr>
        <p:txBody>
          <a:bodyPr/>
          <a:lstStyle>
            <a:lvl1pPr>
              <a:defRPr>
                <a:solidFill>
                  <a:srgbClr val="FCAF1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199" y="2388593"/>
            <a:ext cx="4023360" cy="3897325"/>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2388593"/>
            <a:ext cx="4023360" cy="3897325"/>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6"/>
          <p:cNvSpPr>
            <a:spLocks noGrp="1"/>
          </p:cNvSpPr>
          <p:nvPr>
            <p:ph type="ftr" sz="quarter" idx="10"/>
          </p:nvPr>
        </p:nvSpPr>
        <p:spPr/>
        <p:txBody>
          <a:bodyPr/>
          <a:lstStyle>
            <a:lvl1pPr>
              <a:defRPr/>
            </a:lvl1pPr>
          </a:lstStyle>
          <a:p>
            <a:pPr>
              <a:defRPr/>
            </a:pPr>
            <a:endParaRPr lang="en-US" dirty="0"/>
          </a:p>
        </p:txBody>
      </p:sp>
      <p:sp>
        <p:nvSpPr>
          <p:cNvPr id="6" name="Date Placeholder 7"/>
          <p:cNvSpPr>
            <a:spLocks noGrp="1"/>
          </p:cNvSpPr>
          <p:nvPr>
            <p:ph type="dt" sz="half" idx="11"/>
          </p:nvPr>
        </p:nvSpPr>
        <p:spPr/>
        <p:txBody>
          <a:bodyPr/>
          <a:lstStyle>
            <a:lvl1pPr>
              <a:defRPr/>
            </a:lvl1pPr>
          </a:lstStyle>
          <a:p>
            <a:pPr>
              <a:defRPr/>
            </a:pPr>
            <a:fld id="{1398C31E-3418-46BC-A6F5-E46EF355305B}" type="datetimeFigureOut">
              <a:rPr lang="en-US"/>
              <a:pPr>
                <a:defRPr/>
              </a:pPr>
              <a:t>10/29/2021</a:t>
            </a:fld>
            <a:endParaRPr lang="en-US" dirty="0"/>
          </a:p>
        </p:txBody>
      </p:sp>
      <p:sp>
        <p:nvSpPr>
          <p:cNvPr id="7" name="Slide Number Placeholder 8"/>
          <p:cNvSpPr>
            <a:spLocks noGrp="1"/>
          </p:cNvSpPr>
          <p:nvPr>
            <p:ph type="sldNum" sz="quarter" idx="12"/>
          </p:nvPr>
        </p:nvSpPr>
        <p:spPr/>
        <p:txBody>
          <a:bodyPr/>
          <a:lstStyle>
            <a:lvl1pPr>
              <a:defRPr/>
            </a:lvl1pPr>
          </a:lstStyle>
          <a:p>
            <a:pPr>
              <a:defRPr/>
            </a:pPr>
            <a:fld id="{C5CD7FD1-93F5-4114-9C93-24C7E90CFCD8}" type="slidenum">
              <a:rPr lang="en-US"/>
              <a:pPr>
                <a:defRPr/>
              </a:pPr>
              <a:t>‹#›</a:t>
            </a:fld>
            <a:endParaRPr lang="en-US" dirty="0"/>
          </a:p>
        </p:txBody>
      </p:sp>
    </p:spTree>
    <p:extLst>
      <p:ext uri="{BB962C8B-B14F-4D97-AF65-F5344CB8AC3E}">
        <p14:creationId xmlns:p14="http://schemas.microsoft.com/office/powerpoint/2010/main" val="71716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216089"/>
            <a:ext cx="4023359" cy="796217"/>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81751" y="1216088"/>
            <a:ext cx="3905049" cy="796216"/>
          </a:xfrm>
        </p:spPr>
        <p:txBody>
          <a:bodyPr anchor="b">
            <a:noAutofit/>
          </a:bodyPr>
          <a:lstStyle>
            <a:lvl1pPr marL="0" indent="0" algn="ctr">
              <a:buNone/>
              <a:defRPr sz="2000" b="1">
                <a:solidFill>
                  <a:srgbClr val="FCAF1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sz="half" idx="13"/>
          </p:nvPr>
        </p:nvSpPr>
        <p:spPr>
          <a:xfrm>
            <a:off x="457199" y="2135010"/>
            <a:ext cx="4023360" cy="4150908"/>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half" idx="14"/>
          </p:nvPr>
        </p:nvSpPr>
        <p:spPr>
          <a:xfrm>
            <a:off x="4781752" y="2135010"/>
            <a:ext cx="3905048" cy="4150908"/>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6"/>
          <p:cNvSpPr>
            <a:spLocks noGrp="1"/>
          </p:cNvSpPr>
          <p:nvPr>
            <p:ph type="ftr" sz="quarter" idx="15"/>
          </p:nvPr>
        </p:nvSpPr>
        <p:spPr/>
        <p:txBody>
          <a:bodyPr/>
          <a:lstStyle>
            <a:lvl1pPr>
              <a:defRPr/>
            </a:lvl1pPr>
          </a:lstStyle>
          <a:p>
            <a:pPr>
              <a:defRPr/>
            </a:pPr>
            <a:endParaRPr lang="en-US" dirty="0"/>
          </a:p>
        </p:txBody>
      </p:sp>
      <p:sp>
        <p:nvSpPr>
          <p:cNvPr id="7" name="Date Placeholder 7"/>
          <p:cNvSpPr>
            <a:spLocks noGrp="1"/>
          </p:cNvSpPr>
          <p:nvPr>
            <p:ph type="dt" sz="half" idx="16"/>
          </p:nvPr>
        </p:nvSpPr>
        <p:spPr/>
        <p:txBody>
          <a:bodyPr/>
          <a:lstStyle>
            <a:lvl1pPr>
              <a:defRPr/>
            </a:lvl1pPr>
          </a:lstStyle>
          <a:p>
            <a:pPr>
              <a:defRPr/>
            </a:pPr>
            <a:fld id="{30BD1C01-581A-4546-AEF1-022EC3B12661}" type="datetimeFigureOut">
              <a:rPr lang="en-US"/>
              <a:pPr>
                <a:defRPr/>
              </a:pPr>
              <a:t>10/29/2021</a:t>
            </a:fld>
            <a:endParaRPr lang="en-US" dirty="0"/>
          </a:p>
        </p:txBody>
      </p:sp>
      <p:sp>
        <p:nvSpPr>
          <p:cNvPr id="8" name="Slide Number Placeholder 8"/>
          <p:cNvSpPr>
            <a:spLocks noGrp="1"/>
          </p:cNvSpPr>
          <p:nvPr>
            <p:ph type="sldNum" sz="quarter" idx="17"/>
          </p:nvPr>
        </p:nvSpPr>
        <p:spPr/>
        <p:txBody>
          <a:bodyPr/>
          <a:lstStyle>
            <a:lvl1pPr>
              <a:defRPr/>
            </a:lvl1pPr>
          </a:lstStyle>
          <a:p>
            <a:pPr>
              <a:defRPr/>
            </a:pPr>
            <a:fld id="{9E5C236A-F4EF-487E-BEF7-7699ED1C12A7}" type="slidenum">
              <a:rPr lang="en-US"/>
              <a:pPr>
                <a:defRPr/>
              </a:pPr>
              <a:t>‹#›</a:t>
            </a:fld>
            <a:endParaRPr lang="en-US" dirty="0"/>
          </a:p>
        </p:txBody>
      </p:sp>
    </p:spTree>
    <p:extLst>
      <p:ext uri="{BB962C8B-B14F-4D97-AF65-F5344CB8AC3E}">
        <p14:creationId xmlns:p14="http://schemas.microsoft.com/office/powerpoint/2010/main" val="1013436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CAF1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49511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328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7"/>
            <a:ext cx="8134380" cy="594627"/>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1752" y="1063416"/>
            <a:ext cx="8134380" cy="4422985"/>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8134380" cy="612648"/>
          </a:xfrm>
        </p:spPr>
        <p:txBody>
          <a:bodyPr>
            <a:normAutofit/>
          </a:bodyPr>
          <a:lstStyle>
            <a:lvl1pPr marL="0" indent="0" algn="ctr">
              <a:buNone/>
              <a:defRPr sz="1600">
                <a:solidFill>
                  <a:srgbClr val="58B7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7857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3"/>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717550"/>
            <a:ext cx="12604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879" y="2808463"/>
            <a:ext cx="7881897" cy="1167319"/>
          </a:xfrm>
        </p:spPr>
        <p:txBody>
          <a:bodyPr anchor="b">
            <a:normAutofit/>
          </a:bodyPr>
          <a:lstStyle>
            <a:lvl1pPr algn="l">
              <a:defRPr sz="4000" b="1">
                <a:ln>
                  <a:noFill/>
                </a:ln>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3879" y="4073060"/>
            <a:ext cx="7881897"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4858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4" name="Rectangle 3"/>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37775" y="1434661"/>
            <a:ext cx="8068236" cy="45742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37774" y="457200"/>
            <a:ext cx="8068237" cy="88286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194674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a:xfrm>
            <a:off x="-19050" y="6400800"/>
            <a:ext cx="916305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9354" y="466344"/>
            <a:ext cx="8075919" cy="1170432"/>
          </a:xfrm>
          <a:prstGeom prst="rect">
            <a:avLst/>
          </a:prstGeom>
        </p:spPr>
        <p:txBody>
          <a:bodyPr/>
          <a:lstStyle>
            <a:lvl1pPr>
              <a:defRPr>
                <a:solidFill>
                  <a:srgbClr val="FCAF1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99355" y="1746504"/>
            <a:ext cx="3934225" cy="4282062"/>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1892" y="1746504"/>
            <a:ext cx="4003382" cy="428206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31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057"/>
            <a:ext cx="8229600" cy="1169753"/>
          </a:xfrm>
        </p:spPr>
        <p:txBody>
          <a:bodyPr/>
          <a:lstStyle>
            <a:lvl1pPr>
              <a:defRPr>
                <a:solidFill>
                  <a:srgbClr val="FFDD7F"/>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FCAF17"/>
              </a:buClr>
              <a:defRPr>
                <a:solidFill>
                  <a:schemeClr val="tx1"/>
                </a:solidFill>
              </a:defRPr>
            </a:lvl1pPr>
            <a:lvl2pPr>
              <a:buClr>
                <a:srgbClr val="FCAF17"/>
              </a:buClr>
              <a:defRPr>
                <a:solidFill>
                  <a:schemeClr val="tx1"/>
                </a:solidFill>
              </a:defRPr>
            </a:lvl2pPr>
            <a:lvl3pPr>
              <a:buClr>
                <a:srgbClr val="FCAF17"/>
              </a:buClr>
              <a:defRPr>
                <a:solidFill>
                  <a:schemeClr val="tx1"/>
                </a:solidFill>
              </a:defRPr>
            </a:lvl3pPr>
            <a:lvl4pPr>
              <a:buClr>
                <a:srgbClr val="FCAF17"/>
              </a:buClr>
              <a:defRPr>
                <a:solidFill>
                  <a:schemeClr val="tx1"/>
                </a:solidFill>
              </a:defRPr>
            </a:lvl4pPr>
            <a:lvl5pPr>
              <a:buClr>
                <a:srgbClr val="FCAF17"/>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1E7A2A3B-8C80-4DFE-904C-4925A450A5F2}" type="datetimeFigureOut">
              <a:rPr lang="en-US"/>
              <a:pPr>
                <a:defRPr/>
              </a:pPr>
              <a:t>10/29/2021</a:t>
            </a:fld>
            <a:endParaRPr lang="en-US" dirty="0"/>
          </a:p>
        </p:txBody>
      </p:sp>
      <p:sp>
        <p:nvSpPr>
          <p:cNvPr id="5" name="Footer Placeholder 7"/>
          <p:cNvSpPr>
            <a:spLocks noGrp="1"/>
          </p:cNvSpPr>
          <p:nvPr>
            <p:ph type="ftr" sz="quarter" idx="11"/>
          </p:nvPr>
        </p:nvSpPr>
        <p:spPr/>
        <p:txBody>
          <a:bodyPr/>
          <a:lstStyle>
            <a:lvl1pPr>
              <a:defRPr/>
            </a:lvl1pPr>
          </a:lstStyle>
          <a:p>
            <a:pPr>
              <a:defRPr/>
            </a:pPr>
            <a:endParaRPr lang="en-US" dirty="0"/>
          </a:p>
        </p:txBody>
      </p:sp>
      <p:sp>
        <p:nvSpPr>
          <p:cNvPr id="6" name="Slide Number Placeholder 8"/>
          <p:cNvSpPr>
            <a:spLocks noGrp="1"/>
          </p:cNvSpPr>
          <p:nvPr>
            <p:ph type="sldNum" sz="quarter" idx="12"/>
          </p:nvPr>
        </p:nvSpPr>
        <p:spPr/>
        <p:txBody>
          <a:bodyPr/>
          <a:lstStyle>
            <a:lvl1pPr>
              <a:defRPr/>
            </a:lvl1pPr>
          </a:lstStyle>
          <a:p>
            <a:pPr>
              <a:defRPr/>
            </a:pPr>
            <a:fld id="{55C3AE21-19CC-461C-B035-AB6D325E7974}" type="slidenum">
              <a:rPr lang="en-US"/>
              <a:pPr>
                <a:defRPr/>
              </a:pPr>
              <a:t>‹#›</a:t>
            </a:fld>
            <a:endParaRPr lang="en-US" dirty="0"/>
          </a:p>
        </p:txBody>
      </p:sp>
    </p:spTree>
    <p:extLst>
      <p:ext uri="{BB962C8B-B14F-4D97-AF65-F5344CB8AC3E}">
        <p14:creationId xmlns:p14="http://schemas.microsoft.com/office/powerpoint/2010/main" val="1283781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590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Rectangle 2"/>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7"/>
          <p:cNvSpPr>
            <a:spLocks noGrp="1"/>
          </p:cNvSpPr>
          <p:nvPr>
            <p:ph type="title"/>
          </p:nvPr>
        </p:nvSpPr>
        <p:spPr>
          <a:xfrm>
            <a:off x="0" y="2088413"/>
            <a:ext cx="9144000" cy="2081566"/>
          </a:xfrm>
          <a:prstGeom prst="rect">
            <a:avLst/>
          </a:prstGeom>
          <a:noFill/>
          <a:ln>
            <a:noFill/>
          </a:ln>
        </p:spPr>
        <p:txBody>
          <a:bodyPr anchor="ctr"/>
          <a:lstStyle>
            <a:lvl1pPr marL="457200">
              <a:defRPr sz="3600">
                <a:solidFill>
                  <a:srgbClr val="58B7DD"/>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38622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5" name="Rectangle 4"/>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648200" y="466725"/>
            <a:ext cx="4022725" cy="1169988"/>
          </a:xfrm>
          <a:prstGeom prst="rect">
            <a:avLst/>
          </a:prstGeom>
        </p:spPr>
        <p:txBody>
          <a:bodyPr/>
          <a:lstStyle>
            <a:lvl1pPr algn="l" defTabSz="914400" rtl="0" eaLnBrk="1" latinLnBrk="0" hangingPunct="1">
              <a:spcBef>
                <a:spcPct val="0"/>
              </a:spcBef>
              <a:buNone/>
              <a:defRPr sz="2800" kern="1200" cap="none" spc="0" baseline="0">
                <a:ln>
                  <a:noFill/>
                </a:ln>
                <a:solidFill>
                  <a:srgbClr val="FCAF17"/>
                </a:solidFill>
                <a:effectLst/>
                <a:latin typeface="+mj-lt"/>
                <a:ea typeface="+mj-ea"/>
                <a:cs typeface="+mj-cs"/>
              </a:defRPr>
            </a:lvl1pPr>
          </a:lstStyle>
          <a:p>
            <a:pPr fontAlgn="auto">
              <a:spcAft>
                <a:spcPts val="0"/>
              </a:spcAft>
              <a:defRPr/>
            </a:pPr>
            <a:r>
              <a:rPr lang="en-US" sz="2400" dirty="0" smtClean="0"/>
              <a:t>Click to edit Master title style</a:t>
            </a:r>
            <a:endParaRPr lang="en-US" sz="2400" dirty="0"/>
          </a:p>
        </p:txBody>
      </p:sp>
      <p:sp>
        <p:nvSpPr>
          <p:cNvPr id="11" name="Content Placeholder 2"/>
          <p:cNvSpPr>
            <a:spLocks noGrp="1"/>
          </p:cNvSpPr>
          <p:nvPr>
            <p:ph sz="half" idx="13"/>
          </p:nvPr>
        </p:nvSpPr>
        <p:spPr>
          <a:xfrm>
            <a:off x="560933" y="1746504"/>
            <a:ext cx="3919625" cy="4241602"/>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half" idx="14"/>
          </p:nvPr>
        </p:nvSpPr>
        <p:spPr>
          <a:xfrm>
            <a:off x="4663440" y="1746504"/>
            <a:ext cx="4007485" cy="4241602"/>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560933" y="466344"/>
            <a:ext cx="3919626" cy="1170432"/>
          </a:xfrm>
          <a:prstGeom prst="rect">
            <a:avLst/>
          </a:prstGeom>
        </p:spPr>
        <p:txBody>
          <a:bodyPr/>
          <a:lstStyle>
            <a:lvl1pPr>
              <a:defRPr sz="2400">
                <a:solidFill>
                  <a:srgbClr val="FCAF1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824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9354" y="466725"/>
            <a:ext cx="8087445" cy="1169988"/>
          </a:xfrm>
          <a:prstGeom prst="rect">
            <a:avLst/>
          </a:prstGeom>
        </p:spPr>
        <p:txBody>
          <a:bodyPr/>
          <a:lstStyle>
            <a:lvl1pPr>
              <a:defRPr>
                <a:solidFill>
                  <a:srgbClr val="FCAF1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70681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5" name="Rectangle 4"/>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981903"/>
            <a:ext cx="8252882" cy="594627"/>
          </a:xfrm>
          <a:prstGeom prst="rect">
            <a:avLst/>
          </a:prstGeo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199" y="466344"/>
            <a:ext cx="8252883" cy="4515559"/>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5582626"/>
            <a:ext cx="8252882" cy="421664"/>
          </a:xfrm>
        </p:spPr>
        <p:txBody>
          <a:bodyPr>
            <a:normAutofit/>
          </a:bodyPr>
          <a:lstStyle>
            <a:lvl1pPr marL="0" indent="0" algn="ctr">
              <a:buNone/>
              <a:defRPr sz="1600">
                <a:solidFill>
                  <a:srgbClr val="58B7D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238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5025" y="1562100"/>
            <a:ext cx="26447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75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Title 7"/>
          <p:cNvSpPr>
            <a:spLocks noGrp="1"/>
          </p:cNvSpPr>
          <p:nvPr>
            <p:ph type="title"/>
          </p:nvPr>
        </p:nvSpPr>
        <p:spPr>
          <a:xfrm>
            <a:off x="0" y="2088413"/>
            <a:ext cx="9144000" cy="2438400"/>
          </a:xfrm>
          <a:solidFill>
            <a:srgbClr val="58B7DD">
              <a:alpha val="24000"/>
            </a:srgbClr>
          </a:solidFill>
          <a:ln>
            <a:noFill/>
          </a:ln>
        </p:spPr>
        <p:txBody>
          <a:bodyPr anchor="ctr"/>
          <a:lstStyle>
            <a:lvl1pPr marL="457200">
              <a:defRPr sz="3600">
                <a:solidFill>
                  <a:srgbClr val="58B7DD"/>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9286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755"/>
            <a:ext cx="8229600" cy="1120676"/>
          </a:xfrm>
        </p:spPr>
        <p:txBody>
          <a:bodyPr/>
          <a:lstStyle>
            <a:lvl1pPr>
              <a:defRPr>
                <a:solidFill>
                  <a:srgbClr val="FFDD7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199" y="2388594"/>
            <a:ext cx="4023360" cy="3905312"/>
          </a:xfrm>
        </p:spPr>
        <p:txBody>
          <a:bodyPr>
            <a:normAutofit/>
          </a:bodyPr>
          <a:lstStyle>
            <a:lvl1pPr>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2388593"/>
            <a:ext cx="4023360" cy="390531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6"/>
          <p:cNvSpPr>
            <a:spLocks noGrp="1"/>
          </p:cNvSpPr>
          <p:nvPr>
            <p:ph type="dt" sz="half" idx="10"/>
          </p:nvPr>
        </p:nvSpPr>
        <p:spPr/>
        <p:txBody>
          <a:bodyPr/>
          <a:lstStyle>
            <a:lvl1pPr>
              <a:defRPr/>
            </a:lvl1pPr>
          </a:lstStyle>
          <a:p>
            <a:pPr>
              <a:defRPr/>
            </a:pPr>
            <a:fld id="{856F7DCB-EE5F-4717-801C-E5CBE22355CA}" type="datetimeFigureOut">
              <a:rPr lang="en-US"/>
              <a:pPr>
                <a:defRPr/>
              </a:pPr>
              <a:t>10/29/2021</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dirty="0"/>
          </a:p>
        </p:txBody>
      </p:sp>
      <p:sp>
        <p:nvSpPr>
          <p:cNvPr id="7" name="Slide Number Placeholder 8"/>
          <p:cNvSpPr>
            <a:spLocks noGrp="1"/>
          </p:cNvSpPr>
          <p:nvPr>
            <p:ph type="sldNum" sz="quarter" idx="12"/>
          </p:nvPr>
        </p:nvSpPr>
        <p:spPr/>
        <p:txBody>
          <a:bodyPr/>
          <a:lstStyle>
            <a:lvl1pPr>
              <a:defRPr/>
            </a:lvl1pPr>
          </a:lstStyle>
          <a:p>
            <a:pPr>
              <a:defRPr/>
            </a:pPr>
            <a:fld id="{9142CD6E-D6B3-4FE0-89BE-B2E09316FECE}" type="slidenum">
              <a:rPr lang="en-US"/>
              <a:pPr>
                <a:defRPr/>
              </a:pPr>
              <a:t>‹#›</a:t>
            </a:fld>
            <a:endParaRPr lang="en-US" dirty="0"/>
          </a:p>
        </p:txBody>
      </p:sp>
    </p:spTree>
    <p:extLst>
      <p:ext uri="{BB962C8B-B14F-4D97-AF65-F5344CB8AC3E}">
        <p14:creationId xmlns:p14="http://schemas.microsoft.com/office/powerpoint/2010/main" val="161819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6089"/>
            <a:ext cx="3849830" cy="796217"/>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468683" y="1216088"/>
            <a:ext cx="3905048" cy="796216"/>
          </a:xfrm>
        </p:spPr>
        <p:txBody>
          <a:bodyPr anchor="b">
            <a:noAutofit/>
          </a:bodyPr>
          <a:lstStyle>
            <a:lvl1pPr marL="0" indent="0" algn="ctr">
              <a:buNone/>
              <a:defRPr sz="2000" b="1">
                <a:solidFill>
                  <a:srgbClr val="FFDD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sz="half" idx="13"/>
          </p:nvPr>
        </p:nvSpPr>
        <p:spPr>
          <a:xfrm>
            <a:off x="457199" y="2135010"/>
            <a:ext cx="3849830" cy="4094997"/>
          </a:xfrm>
        </p:spPr>
        <p:txBody>
          <a:bodyPr>
            <a:normAutofit/>
          </a:bodyPr>
          <a:lstStyle>
            <a:lvl1pPr>
              <a:buClr>
                <a:srgbClr val="58B7DD"/>
              </a:buClr>
              <a:defRPr sz="1800" baseline="0"/>
            </a:lvl1pPr>
            <a:lvl2pPr>
              <a:buClr>
                <a:srgbClr val="58B7DD"/>
              </a:buClr>
              <a:defRPr sz="1600"/>
            </a:lvl2pPr>
            <a:lvl3pPr>
              <a:buClr>
                <a:srgbClr val="58B7DD"/>
              </a:buClr>
              <a:defRPr sz="1400"/>
            </a:lvl3pPr>
            <a:lvl4pPr>
              <a:buClr>
                <a:srgbClr val="58B7DD"/>
              </a:buClr>
              <a:defRPr sz="1200"/>
            </a:lvl4pPr>
            <a:lvl5pPr>
              <a:buClr>
                <a:srgbClr val="58B7DD"/>
              </a:buCl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sz="half" idx="14"/>
          </p:nvPr>
        </p:nvSpPr>
        <p:spPr>
          <a:xfrm>
            <a:off x="4468683" y="2135010"/>
            <a:ext cx="3905048" cy="4094997"/>
          </a:xfrm>
        </p:spPr>
        <p:txBody>
          <a:bodyPr>
            <a:normAutofit/>
          </a:bodyPr>
          <a:lstStyle>
            <a:lvl1pPr>
              <a:buClr>
                <a:srgbClr val="58B7DD"/>
              </a:buClr>
              <a:defRPr sz="1800" baseline="0"/>
            </a:lvl1pPr>
            <a:lvl2pPr>
              <a:buClr>
                <a:srgbClr val="58B7DD"/>
              </a:buClr>
              <a:defRPr sz="1600"/>
            </a:lvl2pPr>
            <a:lvl3pPr>
              <a:buClr>
                <a:srgbClr val="58B7DD"/>
              </a:buClr>
              <a:defRPr sz="1400"/>
            </a:lvl3pPr>
            <a:lvl4pPr>
              <a:buClr>
                <a:srgbClr val="58B7DD"/>
              </a:buClr>
              <a:defRPr sz="1200"/>
            </a:lvl4pPr>
            <a:lvl5pPr>
              <a:buClr>
                <a:srgbClr val="58B7DD"/>
              </a:buCl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6"/>
          <p:cNvSpPr>
            <a:spLocks noGrp="1"/>
          </p:cNvSpPr>
          <p:nvPr>
            <p:ph type="dt" sz="half" idx="15"/>
          </p:nvPr>
        </p:nvSpPr>
        <p:spPr/>
        <p:txBody>
          <a:bodyPr/>
          <a:lstStyle>
            <a:lvl1pPr>
              <a:defRPr/>
            </a:lvl1pPr>
          </a:lstStyle>
          <a:p>
            <a:pPr>
              <a:defRPr/>
            </a:pPr>
            <a:fld id="{B3C5620A-09A7-4F3D-85C7-4F3D6862097B}" type="datetimeFigureOut">
              <a:rPr lang="en-US"/>
              <a:pPr>
                <a:defRPr/>
              </a:pPr>
              <a:t>10/29/2021</a:t>
            </a:fld>
            <a:endParaRPr lang="en-US" dirty="0"/>
          </a:p>
        </p:txBody>
      </p:sp>
      <p:sp>
        <p:nvSpPr>
          <p:cNvPr id="7" name="Footer Placeholder 7"/>
          <p:cNvSpPr>
            <a:spLocks noGrp="1"/>
          </p:cNvSpPr>
          <p:nvPr>
            <p:ph type="ftr" sz="quarter" idx="16"/>
          </p:nvPr>
        </p:nvSpPr>
        <p:spPr/>
        <p:txBody>
          <a:bodyPr/>
          <a:lstStyle>
            <a:lvl1pPr>
              <a:defRPr/>
            </a:lvl1pPr>
          </a:lstStyle>
          <a:p>
            <a:pPr>
              <a:defRPr/>
            </a:pPr>
            <a:endParaRPr lang="en-US" dirty="0"/>
          </a:p>
        </p:txBody>
      </p:sp>
      <p:sp>
        <p:nvSpPr>
          <p:cNvPr id="8" name="Slide Number Placeholder 8"/>
          <p:cNvSpPr>
            <a:spLocks noGrp="1"/>
          </p:cNvSpPr>
          <p:nvPr>
            <p:ph type="sldNum" sz="quarter" idx="17"/>
          </p:nvPr>
        </p:nvSpPr>
        <p:spPr/>
        <p:txBody>
          <a:bodyPr/>
          <a:lstStyle>
            <a:lvl1pPr>
              <a:defRPr/>
            </a:lvl1pPr>
          </a:lstStyle>
          <a:p>
            <a:pPr>
              <a:defRPr/>
            </a:pPr>
            <a:fld id="{5EB585AC-7385-469A-ACCC-9F5A061FF588}" type="slidenum">
              <a:rPr lang="en-US"/>
              <a:pPr>
                <a:defRPr/>
              </a:pPr>
              <a:t>‹#›</a:t>
            </a:fld>
            <a:endParaRPr lang="en-US" dirty="0"/>
          </a:p>
        </p:txBody>
      </p:sp>
    </p:spTree>
    <p:extLst>
      <p:ext uri="{BB962C8B-B14F-4D97-AF65-F5344CB8AC3E}">
        <p14:creationId xmlns:p14="http://schemas.microsoft.com/office/powerpoint/2010/main" val="196675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8B7DD"/>
                </a:solidFill>
              </a:defRPr>
            </a:lvl1pPr>
          </a:lstStyle>
          <a:p>
            <a:r>
              <a:rPr lang="en-US" smtClean="0"/>
              <a:t>Click to edit Master title style</a:t>
            </a:r>
            <a:endParaRPr lang="en-US" dirty="0"/>
          </a:p>
        </p:txBody>
      </p:sp>
      <p:sp>
        <p:nvSpPr>
          <p:cNvPr id="3" name="Slide Number Placeholder 4"/>
          <p:cNvSpPr>
            <a:spLocks noGrp="1"/>
          </p:cNvSpPr>
          <p:nvPr>
            <p:ph type="sldNum" sz="quarter" idx="10"/>
          </p:nvPr>
        </p:nvSpPr>
        <p:spPr>
          <a:xfrm>
            <a:off x="7956550" y="6465888"/>
            <a:ext cx="498475" cy="396875"/>
          </a:xfrm>
          <a:prstGeom prst="bracketPair">
            <a:avLst>
              <a:gd name="adj" fmla="val 17949"/>
            </a:avLst>
          </a:prstGeom>
        </p:spPr>
        <p:txBody>
          <a:bodyPr/>
          <a:lstStyle>
            <a:lvl1pPr>
              <a:defRPr/>
            </a:lvl1pPr>
          </a:lstStyle>
          <a:p>
            <a:pPr>
              <a:defRPr/>
            </a:pPr>
            <a:fld id="{1394A4AB-6235-45CF-82C7-7F7EA322CECF}" type="slidenum">
              <a:rPr lang="en-US"/>
              <a:pPr>
                <a:defRPr/>
              </a:pPr>
              <a:t>‹#›</a:t>
            </a:fld>
            <a:endParaRPr lang="en-US" dirty="0"/>
          </a:p>
        </p:txBody>
      </p:sp>
    </p:spTree>
    <p:extLst>
      <p:ext uri="{BB962C8B-B14F-4D97-AF65-F5344CB8AC3E}">
        <p14:creationId xmlns:p14="http://schemas.microsoft.com/office/powerpoint/2010/main" val="1790376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33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7"/>
            <a:ext cx="8134380" cy="594627"/>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1752" y="1063416"/>
            <a:ext cx="8134380" cy="4422985"/>
          </a:xfrm>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01752" y="6096000"/>
            <a:ext cx="8134380" cy="612648"/>
          </a:xfrm>
        </p:spPr>
        <p:txBody>
          <a:bodyPr>
            <a:normAutofit/>
          </a:bodyPr>
          <a:lstStyle>
            <a:lvl1pPr marL="0" indent="0" algn="ctr">
              <a:buNone/>
              <a:defRPr sz="1600">
                <a:solidFill>
                  <a:srgbClr val="4678B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7047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3"/>
            <a:ext cx="7543800" cy="2593975"/>
          </a:xfrm>
        </p:spPr>
        <p:txBody>
          <a:bodyPr anchor="b"/>
          <a:lstStyle>
            <a:lvl1pPr>
              <a:defRPr sz="4000" b="1">
                <a:ln>
                  <a:noFill/>
                </a:ln>
                <a:solidFill>
                  <a:srgbClr val="15245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7543800" cy="1066800"/>
          </a:xfrm>
        </p:spPr>
        <p:txBody>
          <a:bodyPr>
            <a:normAutofit/>
          </a:bodyPr>
          <a:lstStyle>
            <a:lvl1pPr marL="0" indent="0" algn="l">
              <a:buNone/>
              <a:defRPr sz="2000">
                <a:solidFill>
                  <a:srgbClr val="58B7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4056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0925"/>
            <a:ext cx="8229600" cy="117157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2332038"/>
            <a:ext cx="8229600"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32B4926-808D-40C6-8611-0A87DEAF503B}" type="datetimeFigureOut">
              <a:rPr lang="en-US"/>
              <a:pPr>
                <a:defRPr/>
              </a:pPr>
              <a:t>10/29/2021</a:t>
            </a:fld>
            <a:endParaRPr lang="en-US" dirty="0"/>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BE82EC-612F-40CB-839F-9533F9E0C3B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902" r:id="rId1"/>
    <p:sldLayoutId id="2147484896" r:id="rId2"/>
    <p:sldLayoutId id="2147484903" r:id="rId3"/>
    <p:sldLayoutId id="2147484897" r:id="rId4"/>
    <p:sldLayoutId id="2147484898" r:id="rId5"/>
    <p:sldLayoutId id="2147484904" r:id="rId6"/>
    <p:sldLayoutId id="2147484905" r:id="rId7"/>
    <p:sldLayoutId id="2147484906" r:id="rId8"/>
  </p:sldLayoutIdLst>
  <p:timing>
    <p:tnLst>
      <p:par>
        <p:cTn id="1" dur="indefinite" restart="never" nodeType="tmRoot"/>
      </p:par>
    </p:tnLst>
  </p:timing>
  <p:txStyles>
    <p:titleStyle>
      <a:lvl1pPr algn="l" rtl="0" eaLnBrk="0" fontAlgn="base" hangingPunct="0">
        <a:spcBef>
          <a:spcPct val="0"/>
        </a:spcBef>
        <a:spcAft>
          <a:spcPct val="0"/>
        </a:spcAft>
        <a:defRPr sz="2800" kern="1200" spc="-100">
          <a:solidFill>
            <a:srgbClr val="FFDD7F"/>
          </a:solidFill>
          <a:latin typeface="+mj-lt"/>
          <a:ea typeface="+mj-ea"/>
          <a:cs typeface="+mj-cs"/>
        </a:defRPr>
      </a:lvl1pPr>
      <a:lvl2pPr algn="l" rtl="0" eaLnBrk="0" fontAlgn="base" hangingPunct="0">
        <a:spcBef>
          <a:spcPct val="0"/>
        </a:spcBef>
        <a:spcAft>
          <a:spcPct val="0"/>
        </a:spcAft>
        <a:defRPr sz="2800">
          <a:solidFill>
            <a:srgbClr val="FFDD7F"/>
          </a:solidFill>
          <a:latin typeface="Trebuchet MS" pitchFamily="34" charset="0"/>
        </a:defRPr>
      </a:lvl2pPr>
      <a:lvl3pPr algn="l" rtl="0" eaLnBrk="0" fontAlgn="base" hangingPunct="0">
        <a:spcBef>
          <a:spcPct val="0"/>
        </a:spcBef>
        <a:spcAft>
          <a:spcPct val="0"/>
        </a:spcAft>
        <a:defRPr sz="2800">
          <a:solidFill>
            <a:srgbClr val="FFDD7F"/>
          </a:solidFill>
          <a:latin typeface="Trebuchet MS" pitchFamily="34" charset="0"/>
        </a:defRPr>
      </a:lvl3pPr>
      <a:lvl4pPr algn="l" rtl="0" eaLnBrk="0" fontAlgn="base" hangingPunct="0">
        <a:spcBef>
          <a:spcPct val="0"/>
        </a:spcBef>
        <a:spcAft>
          <a:spcPct val="0"/>
        </a:spcAft>
        <a:defRPr sz="2800">
          <a:solidFill>
            <a:srgbClr val="FFDD7F"/>
          </a:solidFill>
          <a:latin typeface="Trebuchet MS" pitchFamily="34" charset="0"/>
        </a:defRPr>
      </a:lvl4pPr>
      <a:lvl5pPr algn="l" rtl="0" eaLnBrk="0" fontAlgn="base" hangingPunct="0">
        <a:spcBef>
          <a:spcPct val="0"/>
        </a:spcBef>
        <a:spcAft>
          <a:spcPct val="0"/>
        </a:spcAft>
        <a:defRPr sz="2800">
          <a:solidFill>
            <a:srgbClr val="FFDD7F"/>
          </a:solidFill>
          <a:latin typeface="Trebuchet MS" pitchFamily="34" charset="0"/>
        </a:defRPr>
      </a:lvl5pPr>
      <a:lvl6pPr marL="457200" algn="l" rtl="0" fontAlgn="base">
        <a:spcBef>
          <a:spcPct val="0"/>
        </a:spcBef>
        <a:spcAft>
          <a:spcPct val="0"/>
        </a:spcAft>
        <a:defRPr sz="2800">
          <a:solidFill>
            <a:srgbClr val="FFDD7F"/>
          </a:solidFill>
          <a:latin typeface="Trebuchet MS" pitchFamily="34" charset="0"/>
        </a:defRPr>
      </a:lvl6pPr>
      <a:lvl7pPr marL="914400" algn="l" rtl="0" fontAlgn="base">
        <a:spcBef>
          <a:spcPct val="0"/>
        </a:spcBef>
        <a:spcAft>
          <a:spcPct val="0"/>
        </a:spcAft>
        <a:defRPr sz="2800">
          <a:solidFill>
            <a:srgbClr val="FFDD7F"/>
          </a:solidFill>
          <a:latin typeface="Trebuchet MS" pitchFamily="34" charset="0"/>
        </a:defRPr>
      </a:lvl7pPr>
      <a:lvl8pPr marL="1371600" algn="l" rtl="0" fontAlgn="base">
        <a:spcBef>
          <a:spcPct val="0"/>
        </a:spcBef>
        <a:spcAft>
          <a:spcPct val="0"/>
        </a:spcAft>
        <a:defRPr sz="2800">
          <a:solidFill>
            <a:srgbClr val="FFDD7F"/>
          </a:solidFill>
          <a:latin typeface="Trebuchet MS" pitchFamily="34" charset="0"/>
        </a:defRPr>
      </a:lvl8pPr>
      <a:lvl9pPr marL="1828800" algn="l" rtl="0" fontAlgn="base">
        <a:spcBef>
          <a:spcPct val="0"/>
        </a:spcBef>
        <a:spcAft>
          <a:spcPct val="0"/>
        </a:spcAft>
        <a:defRPr sz="2800">
          <a:solidFill>
            <a:srgbClr val="FFDD7F"/>
          </a:solidFill>
          <a:latin typeface="Trebuchet MS" pitchFamily="34" charset="0"/>
        </a:defRPr>
      </a:lvl9pPr>
    </p:titleStyle>
    <p:bodyStyle>
      <a:lvl1pPr marL="342900" indent="-228600" algn="l" rtl="0" eaLnBrk="0" fontAlgn="base" hangingPunct="0">
        <a:spcBef>
          <a:spcPct val="20000"/>
        </a:spcBef>
        <a:spcAft>
          <a:spcPct val="0"/>
        </a:spcAft>
        <a:buClr>
          <a:srgbClr val="FCAF17"/>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rgbClr val="FCAF17"/>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FCAF17"/>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FCAF17"/>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FCAF17"/>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81075"/>
            <a:ext cx="8229600" cy="1235075"/>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2332038"/>
            <a:ext cx="82296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985261-C1A7-436E-96F1-0F99BBCB823A}" type="datetimeFigureOut">
              <a:rPr lang="en-US"/>
              <a:pPr>
                <a:defRPr/>
              </a:pPr>
              <a:t>10/29/2021</a:t>
            </a:fld>
            <a:endParaRPr lang="en-US"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9143AF-81F8-4F5C-AB51-0E5937F089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899" r:id="rId4"/>
    <p:sldLayoutId id="2147484900" r:id="rId5"/>
    <p:sldLayoutId id="2147484910" r:id="rId6"/>
    <p:sldLayoutId id="2147484911" r:id="rId7"/>
    <p:sldLayoutId id="2147484912" r:id="rId8"/>
  </p:sldLayoutIdLst>
  <p:timing>
    <p:tnLst>
      <p:par>
        <p:cTn id="1" dur="indefinite" restart="never" nodeType="tmRoot"/>
      </p:par>
    </p:tnLst>
  </p:timing>
  <p:txStyles>
    <p:titleStyle>
      <a:lvl1pPr algn="l" rtl="0" eaLnBrk="0" fontAlgn="base" hangingPunct="0">
        <a:spcBef>
          <a:spcPct val="0"/>
        </a:spcBef>
        <a:spcAft>
          <a:spcPct val="0"/>
        </a:spcAft>
        <a:defRPr sz="2800" kern="1200" spc="-100">
          <a:solidFill>
            <a:srgbClr val="FCAF17"/>
          </a:solidFill>
          <a:latin typeface="+mj-lt"/>
          <a:ea typeface="+mj-ea"/>
          <a:cs typeface="+mj-cs"/>
        </a:defRPr>
      </a:lvl1pPr>
      <a:lvl2pPr algn="l" rtl="0" eaLnBrk="0" fontAlgn="base" hangingPunct="0">
        <a:spcBef>
          <a:spcPct val="0"/>
        </a:spcBef>
        <a:spcAft>
          <a:spcPct val="0"/>
        </a:spcAft>
        <a:defRPr sz="2800">
          <a:solidFill>
            <a:srgbClr val="FCAF17"/>
          </a:solidFill>
          <a:latin typeface="Trebuchet MS" pitchFamily="34" charset="0"/>
        </a:defRPr>
      </a:lvl2pPr>
      <a:lvl3pPr algn="l" rtl="0" eaLnBrk="0" fontAlgn="base" hangingPunct="0">
        <a:spcBef>
          <a:spcPct val="0"/>
        </a:spcBef>
        <a:spcAft>
          <a:spcPct val="0"/>
        </a:spcAft>
        <a:defRPr sz="2800">
          <a:solidFill>
            <a:srgbClr val="FCAF17"/>
          </a:solidFill>
          <a:latin typeface="Trebuchet MS" pitchFamily="34" charset="0"/>
        </a:defRPr>
      </a:lvl3pPr>
      <a:lvl4pPr algn="l" rtl="0" eaLnBrk="0" fontAlgn="base" hangingPunct="0">
        <a:spcBef>
          <a:spcPct val="0"/>
        </a:spcBef>
        <a:spcAft>
          <a:spcPct val="0"/>
        </a:spcAft>
        <a:defRPr sz="2800">
          <a:solidFill>
            <a:srgbClr val="FCAF17"/>
          </a:solidFill>
          <a:latin typeface="Trebuchet MS" pitchFamily="34" charset="0"/>
        </a:defRPr>
      </a:lvl4pPr>
      <a:lvl5pPr algn="l" rtl="0" eaLnBrk="0" fontAlgn="base" hangingPunct="0">
        <a:spcBef>
          <a:spcPct val="0"/>
        </a:spcBef>
        <a:spcAft>
          <a:spcPct val="0"/>
        </a:spcAft>
        <a:defRPr sz="2800">
          <a:solidFill>
            <a:srgbClr val="FCAF17"/>
          </a:solidFill>
          <a:latin typeface="Trebuchet MS" pitchFamily="34" charset="0"/>
        </a:defRPr>
      </a:lvl5pPr>
      <a:lvl6pPr marL="457200" algn="l" rtl="0" fontAlgn="base">
        <a:spcBef>
          <a:spcPct val="0"/>
        </a:spcBef>
        <a:spcAft>
          <a:spcPct val="0"/>
        </a:spcAft>
        <a:defRPr sz="2800">
          <a:solidFill>
            <a:srgbClr val="FCAF17"/>
          </a:solidFill>
          <a:latin typeface="Trebuchet MS" pitchFamily="34" charset="0"/>
        </a:defRPr>
      </a:lvl6pPr>
      <a:lvl7pPr marL="914400" algn="l" rtl="0" fontAlgn="base">
        <a:spcBef>
          <a:spcPct val="0"/>
        </a:spcBef>
        <a:spcAft>
          <a:spcPct val="0"/>
        </a:spcAft>
        <a:defRPr sz="2800">
          <a:solidFill>
            <a:srgbClr val="FCAF17"/>
          </a:solidFill>
          <a:latin typeface="Trebuchet MS" pitchFamily="34" charset="0"/>
        </a:defRPr>
      </a:lvl7pPr>
      <a:lvl8pPr marL="1371600" algn="l" rtl="0" fontAlgn="base">
        <a:spcBef>
          <a:spcPct val="0"/>
        </a:spcBef>
        <a:spcAft>
          <a:spcPct val="0"/>
        </a:spcAft>
        <a:defRPr sz="2800">
          <a:solidFill>
            <a:srgbClr val="FCAF17"/>
          </a:solidFill>
          <a:latin typeface="Trebuchet MS" pitchFamily="34" charset="0"/>
        </a:defRPr>
      </a:lvl8pPr>
      <a:lvl9pPr marL="1828800" algn="l" rtl="0" fontAlgn="base">
        <a:spcBef>
          <a:spcPct val="0"/>
        </a:spcBef>
        <a:spcAft>
          <a:spcPct val="0"/>
        </a:spcAft>
        <a:defRPr sz="2800">
          <a:solidFill>
            <a:srgbClr val="FCAF17"/>
          </a:solidFill>
          <a:latin typeface="Trebuchet MS" pitchFamily="34" charset="0"/>
        </a:defRPr>
      </a:lvl9pPr>
    </p:titleStyle>
    <p:bodyStyle>
      <a:lvl1pPr marL="342900" indent="-228600" algn="l" rtl="0" eaLnBrk="0" fontAlgn="base" hangingPunct="0">
        <a:spcBef>
          <a:spcPct val="20000"/>
        </a:spcBef>
        <a:spcAft>
          <a:spcPct val="0"/>
        </a:spcAft>
        <a:buClr>
          <a:srgbClr val="58B7DD"/>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gradFill flip="none" rotWithShape="1">
            <a:gsLst>
              <a:gs pos="71000">
                <a:srgbClr val="214168">
                  <a:lumMod val="54000"/>
                </a:srgbClr>
              </a:gs>
              <a:gs pos="0">
                <a:srgbClr val="58B7DD"/>
              </a:gs>
              <a:gs pos="24000">
                <a:srgbClr val="346A90"/>
              </a:gs>
              <a:gs pos="100000">
                <a:srgbClr val="152456">
                  <a:lumMod val="7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75"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Placeholder 2"/>
          <p:cNvSpPr>
            <a:spLocks noGrp="1"/>
          </p:cNvSpPr>
          <p:nvPr>
            <p:ph type="body" idx="1"/>
          </p:nvPr>
        </p:nvSpPr>
        <p:spPr bwMode="auto">
          <a:xfrm>
            <a:off x="614363" y="1409700"/>
            <a:ext cx="806132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level</a:t>
            </a:r>
          </a:p>
        </p:txBody>
      </p:sp>
      <p:sp>
        <p:nvSpPr>
          <p:cNvPr id="3077" name="Title Placeholder 1"/>
          <p:cNvSpPr>
            <a:spLocks noGrp="1"/>
          </p:cNvSpPr>
          <p:nvPr>
            <p:ph type="title"/>
          </p:nvPr>
        </p:nvSpPr>
        <p:spPr bwMode="auto">
          <a:xfrm>
            <a:off x="614363" y="395288"/>
            <a:ext cx="806132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rgbClr val="FCAF17"/>
          </a:solidFill>
          <a:latin typeface="+mj-lt"/>
          <a:ea typeface="ＭＳ Ｐゴシック" charset="0"/>
          <a:cs typeface="ＭＳ Ｐゴシック" charset="0"/>
        </a:defRPr>
      </a:lvl1pPr>
      <a:lvl2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2pPr>
      <a:lvl3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3pPr>
      <a:lvl4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4pPr>
      <a:lvl5pPr algn="l" rtl="0" eaLnBrk="0" fontAlgn="base" hangingPunct="0">
        <a:spcBef>
          <a:spcPct val="0"/>
        </a:spcBef>
        <a:spcAft>
          <a:spcPct val="0"/>
        </a:spcAft>
        <a:defRPr sz="2800">
          <a:solidFill>
            <a:srgbClr val="FCAF17"/>
          </a:solidFill>
          <a:latin typeface="Trebuchet MS" charset="0"/>
          <a:ea typeface="ＭＳ Ｐゴシック" charset="0"/>
          <a:cs typeface="ＭＳ Ｐゴシック" charset="0"/>
        </a:defRPr>
      </a:lvl5pPr>
      <a:lvl6pPr marL="457200" algn="l" rtl="0" eaLnBrk="1" fontAlgn="base" hangingPunct="1">
        <a:spcBef>
          <a:spcPct val="0"/>
        </a:spcBef>
        <a:spcAft>
          <a:spcPct val="0"/>
        </a:spcAft>
        <a:defRPr sz="2800">
          <a:solidFill>
            <a:srgbClr val="FCAF17"/>
          </a:solidFill>
          <a:latin typeface="Trebuchet MS" charset="0"/>
          <a:ea typeface="ＭＳ Ｐゴシック" charset="0"/>
          <a:cs typeface="ＭＳ Ｐゴシック" charset="0"/>
        </a:defRPr>
      </a:lvl6pPr>
      <a:lvl7pPr marL="914400" algn="l" rtl="0" eaLnBrk="1" fontAlgn="base" hangingPunct="1">
        <a:spcBef>
          <a:spcPct val="0"/>
        </a:spcBef>
        <a:spcAft>
          <a:spcPct val="0"/>
        </a:spcAft>
        <a:defRPr sz="2800">
          <a:solidFill>
            <a:srgbClr val="FCAF17"/>
          </a:solidFill>
          <a:latin typeface="Trebuchet MS" charset="0"/>
          <a:ea typeface="ＭＳ Ｐゴシック" charset="0"/>
          <a:cs typeface="ＭＳ Ｐゴシック" charset="0"/>
        </a:defRPr>
      </a:lvl7pPr>
      <a:lvl8pPr marL="1371600" algn="l" rtl="0" eaLnBrk="1" fontAlgn="base" hangingPunct="1">
        <a:spcBef>
          <a:spcPct val="0"/>
        </a:spcBef>
        <a:spcAft>
          <a:spcPct val="0"/>
        </a:spcAft>
        <a:defRPr sz="2800">
          <a:solidFill>
            <a:srgbClr val="FCAF17"/>
          </a:solidFill>
          <a:latin typeface="Trebuchet MS" charset="0"/>
          <a:ea typeface="ＭＳ Ｐゴシック" charset="0"/>
          <a:cs typeface="ＭＳ Ｐゴシック" charset="0"/>
        </a:defRPr>
      </a:lvl8pPr>
      <a:lvl9pPr marL="1828800" algn="l" rtl="0" eaLnBrk="1" fontAlgn="base" hangingPunct="1">
        <a:spcBef>
          <a:spcPct val="0"/>
        </a:spcBef>
        <a:spcAft>
          <a:spcPct val="0"/>
        </a:spcAft>
        <a:defRPr sz="2800">
          <a:solidFill>
            <a:srgbClr val="FCAF17"/>
          </a:solidFill>
          <a:latin typeface="Trebuchet MS"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rgbClr val="58B7DD"/>
        </a:buClr>
        <a:buFont typeface="Arial" charset="0"/>
        <a:buChar char="•"/>
        <a:defRPr sz="2200" kern="1200">
          <a:solidFill>
            <a:schemeClr val="tx1"/>
          </a:solidFill>
          <a:latin typeface="+mn-lt"/>
          <a:ea typeface="ＭＳ Ｐゴシック" charset="0"/>
          <a:cs typeface="ＭＳ Ｐゴシック" charset="0"/>
        </a:defRPr>
      </a:lvl1pPr>
      <a:lvl2pPr marL="639763" indent="-228600" algn="l" rtl="0" eaLnBrk="0" fontAlgn="base" hangingPunct="0">
        <a:spcBef>
          <a:spcPct val="20000"/>
        </a:spcBef>
        <a:spcAft>
          <a:spcPct val="0"/>
        </a:spcAft>
        <a:buClr>
          <a:srgbClr val="58B7DD"/>
        </a:buClr>
        <a:buFont typeface="Arial" charset="0"/>
        <a:buChar char="•"/>
        <a:defRPr sz="2000" kern="1200">
          <a:solidFill>
            <a:schemeClr val="tx1"/>
          </a:solidFill>
          <a:latin typeface="+mn-lt"/>
          <a:ea typeface="ＭＳ Ｐゴシック" charset="0"/>
          <a:cs typeface="+mn-cs"/>
        </a:defRPr>
      </a:lvl2pPr>
      <a:lvl3pPr marL="1004888" indent="-228600" algn="l" rtl="0" eaLnBrk="0" fontAlgn="base" hangingPunct="0">
        <a:spcBef>
          <a:spcPct val="20000"/>
        </a:spcBef>
        <a:spcAft>
          <a:spcPct val="0"/>
        </a:spcAft>
        <a:buClr>
          <a:srgbClr val="58B7DD"/>
        </a:buClr>
        <a:buFont typeface="Arial" charset="0"/>
        <a:buChar char="•"/>
        <a:defRPr kern="1200">
          <a:solidFill>
            <a:schemeClr val="tx1"/>
          </a:solidFill>
          <a:latin typeface="+mn-lt"/>
          <a:ea typeface="ＭＳ Ｐゴシック" charset="0"/>
          <a:cs typeface="+mn-cs"/>
        </a:defRPr>
      </a:lvl3pPr>
      <a:lvl4pPr marL="1279525" indent="-228600" algn="l" rtl="0" eaLnBrk="0" fontAlgn="base" hangingPunct="0">
        <a:spcBef>
          <a:spcPct val="20000"/>
        </a:spcBef>
        <a:spcAft>
          <a:spcPct val="0"/>
        </a:spcAft>
        <a:buClr>
          <a:srgbClr val="58B7DD"/>
        </a:buClr>
        <a:buFont typeface="Arial" charset="0"/>
        <a:buChar char="•"/>
        <a:defRPr sz="1600" kern="1200">
          <a:solidFill>
            <a:schemeClr val="tx1"/>
          </a:solidFill>
          <a:latin typeface="+mn-lt"/>
          <a:ea typeface="ＭＳ Ｐゴシック" charset="0"/>
          <a:cs typeface="+mn-cs"/>
        </a:defRPr>
      </a:lvl4pPr>
      <a:lvl5pPr marL="1554163" indent="-228600" algn="l" rtl="0" eaLnBrk="0" fontAlgn="base" hangingPunct="0">
        <a:spcBef>
          <a:spcPct val="20000"/>
        </a:spcBef>
        <a:spcAft>
          <a:spcPct val="0"/>
        </a:spcAft>
        <a:buClr>
          <a:srgbClr val="58B7DD"/>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athleen.omalley@jefferson.edu"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jefferson.edu/university/human_research/members/materials.html"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ctrTitle"/>
          </p:nvPr>
        </p:nvSpPr>
        <p:spPr>
          <a:xfrm>
            <a:off x="684213" y="2279650"/>
            <a:ext cx="7881937" cy="3663950"/>
          </a:xfrm>
        </p:spPr>
        <p:txBody>
          <a:bodyPr>
            <a:normAutofit/>
          </a:bodyPr>
          <a:lstStyle/>
          <a:p>
            <a:pPr eaLnBrk="1" hangingPunct="1">
              <a:defRPr/>
            </a:pPr>
            <a:r>
              <a:rPr lang="en-US" altLang="en-US" sz="2800" dirty="0" smtClean="0">
                <a:ea typeface="ＭＳ Ｐゴシック" pitchFamily="34" charset="-128"/>
              </a:rPr>
              <a:t>Common IRB Related Audit Findings</a:t>
            </a:r>
            <a:br>
              <a:rPr lang="en-US" altLang="en-US" sz="2800" dirty="0" smtClean="0">
                <a:ea typeface="ＭＳ Ｐゴシック" pitchFamily="34" charset="-128"/>
              </a:rPr>
            </a:br>
            <a:r>
              <a:rPr lang="en-US" altLang="en-US" sz="2800" dirty="0" smtClean="0">
                <a:ea typeface="ＭＳ Ｐゴシック" pitchFamily="34" charset="-128"/>
              </a:rPr>
              <a:t/>
            </a:r>
            <a:br>
              <a:rPr lang="en-US" altLang="en-US" sz="2800" dirty="0" smtClean="0">
                <a:ea typeface="ＭＳ Ｐゴシック" pitchFamily="34" charset="-128"/>
              </a:rPr>
            </a:br>
            <a:r>
              <a:rPr lang="en-US" altLang="en-US" sz="2800" dirty="0" smtClean="0">
                <a:ea typeface="ＭＳ Ｐゴシック" pitchFamily="34" charset="-128"/>
              </a:rPr>
              <a:t/>
            </a:r>
            <a:br>
              <a:rPr lang="en-US" altLang="en-US" sz="2800" dirty="0" smtClean="0">
                <a:ea typeface="ＭＳ Ｐゴシック" pitchFamily="34" charset="-128"/>
              </a:rPr>
            </a:br>
            <a:r>
              <a:rPr lang="en-US" altLang="en-US" sz="2800" dirty="0" smtClean="0">
                <a:ea typeface="ＭＳ Ｐゴシック" pitchFamily="34" charset="-128"/>
              </a:rPr>
              <a:t/>
            </a:r>
            <a:br>
              <a:rPr lang="en-US" altLang="en-US" sz="2800" dirty="0" smtClean="0">
                <a:ea typeface="ＭＳ Ｐゴシック" pitchFamily="34" charset="-128"/>
              </a:rPr>
            </a:br>
            <a:r>
              <a:rPr lang="en-US" altLang="en-US" sz="2800" dirty="0" smtClean="0">
                <a:ea typeface="ＭＳ Ｐゴシック" pitchFamily="34" charset="-128"/>
              </a:rPr>
              <a:t>Patrick Herbison, MEd, CIP</a:t>
            </a:r>
            <a:br>
              <a:rPr lang="en-US" altLang="en-US" sz="2800" dirty="0" smtClean="0">
                <a:ea typeface="ＭＳ Ｐゴシック" pitchFamily="34" charset="-128"/>
              </a:rPr>
            </a:br>
            <a:r>
              <a:rPr lang="en-US" altLang="en-US" sz="2800" dirty="0" smtClean="0">
                <a:ea typeface="ＭＳ Ｐゴシック" pitchFamily="34" charset="-128"/>
                <a:hlinkClick r:id="rId2"/>
              </a:rPr>
              <a:t>patrick.herbison@jefferson.edu</a:t>
            </a:r>
            <a:endParaRPr lang="en-US" altLang="en-US"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2856"/>
          </a:xfrm>
        </p:spPr>
        <p:txBody>
          <a:bodyPr/>
          <a:lstStyle/>
          <a:p>
            <a:r>
              <a:rPr lang="en-US" dirty="0" smtClean="0">
                <a:solidFill>
                  <a:srgbClr val="002060"/>
                </a:solidFill>
              </a:rPr>
              <a:t>Checkboxes in the Body of the Consent Form</a:t>
            </a:r>
            <a:endParaRPr lang="en-US" dirty="0">
              <a:solidFill>
                <a:srgbClr val="002060"/>
              </a:solidFill>
            </a:endParaRPr>
          </a:p>
        </p:txBody>
      </p:sp>
      <p:sp>
        <p:nvSpPr>
          <p:cNvPr id="3" name="Content Placeholder 2"/>
          <p:cNvSpPr>
            <a:spLocks noGrp="1"/>
          </p:cNvSpPr>
          <p:nvPr>
            <p:ph idx="1"/>
          </p:nvPr>
        </p:nvSpPr>
        <p:spPr>
          <a:xfrm>
            <a:off x="457200" y="1057656"/>
            <a:ext cx="8229600" cy="5419343"/>
          </a:xfrm>
        </p:spPr>
        <p:txBody>
          <a:bodyPr/>
          <a:lstStyle/>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pPr lvl="1"/>
            <a:endParaRPr lang="en-US" dirty="0" smtClean="0"/>
          </a:p>
          <a:p>
            <a:pPr marL="411163" lvl="1" indent="0">
              <a:buNone/>
            </a:pPr>
            <a:r>
              <a:rPr lang="en-US" dirty="0" smtClean="0"/>
              <a:t>   </a:t>
            </a:r>
          </a:p>
          <a:p>
            <a:pPr lvl="1"/>
            <a:endParaRPr lang="en-US" dirty="0" smtClean="0"/>
          </a:p>
          <a:p>
            <a:pPr lvl="1"/>
            <a:endParaRPr lang="en-US" dirty="0" smtClean="0"/>
          </a:p>
          <a:p>
            <a:pPr lvl="2"/>
            <a:endParaRPr lang="en-US" dirty="0" smtClean="0"/>
          </a:p>
          <a:p>
            <a:pPr marL="776288" lvl="2" indent="0">
              <a:buNone/>
            </a:pPr>
            <a:endParaRPr lang="en-US" dirty="0" smtClean="0"/>
          </a:p>
          <a:p>
            <a:pPr marL="114300" indent="0">
              <a:buNone/>
            </a:pPr>
            <a:endParaRPr lang="en-US" dirty="0" smtClean="0"/>
          </a:p>
        </p:txBody>
      </p:sp>
      <p:pic>
        <p:nvPicPr>
          <p:cNvPr id="4" name="Picture 3"/>
          <p:cNvPicPr>
            <a:picLocks noChangeAspect="1"/>
          </p:cNvPicPr>
          <p:nvPr/>
        </p:nvPicPr>
        <p:blipFill>
          <a:blip r:embed="rId3"/>
          <a:stretch>
            <a:fillRect/>
          </a:stretch>
        </p:blipFill>
        <p:spPr>
          <a:xfrm>
            <a:off x="990600" y="1057656"/>
            <a:ext cx="6781800" cy="5048674"/>
          </a:xfrm>
          <a:prstGeom prst="rect">
            <a:avLst/>
          </a:prstGeom>
        </p:spPr>
      </p:pic>
    </p:spTree>
    <p:extLst>
      <p:ext uri="{BB962C8B-B14F-4D97-AF65-F5344CB8AC3E}">
        <p14:creationId xmlns:p14="http://schemas.microsoft.com/office/powerpoint/2010/main" val="4181089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2856"/>
          </a:xfrm>
        </p:spPr>
        <p:txBody>
          <a:bodyPr/>
          <a:lstStyle/>
          <a:p>
            <a:r>
              <a:rPr lang="en-US" dirty="0" smtClean="0">
                <a:solidFill>
                  <a:srgbClr val="002060"/>
                </a:solidFill>
              </a:rPr>
              <a:t>Checkboxes in the Body of the Consent Form</a:t>
            </a:r>
            <a:endParaRPr lang="en-US" dirty="0">
              <a:solidFill>
                <a:srgbClr val="002060"/>
              </a:solidFill>
            </a:endParaRPr>
          </a:p>
        </p:txBody>
      </p:sp>
      <p:sp>
        <p:nvSpPr>
          <p:cNvPr id="3" name="Content Placeholder 2"/>
          <p:cNvSpPr>
            <a:spLocks noGrp="1"/>
          </p:cNvSpPr>
          <p:nvPr>
            <p:ph idx="1"/>
          </p:nvPr>
        </p:nvSpPr>
        <p:spPr>
          <a:xfrm>
            <a:off x="457200" y="1057656"/>
            <a:ext cx="8229600" cy="5419343"/>
          </a:xfrm>
        </p:spPr>
        <p:txBody>
          <a:bodyPr/>
          <a:lstStyle/>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pPr lvl="1"/>
            <a:endParaRPr lang="en-US" dirty="0" smtClean="0"/>
          </a:p>
          <a:p>
            <a:pPr marL="411163" lvl="1" indent="0">
              <a:buNone/>
            </a:pPr>
            <a:r>
              <a:rPr lang="en-US" dirty="0" smtClean="0"/>
              <a:t>   </a:t>
            </a:r>
          </a:p>
          <a:p>
            <a:pPr lvl="1"/>
            <a:endParaRPr lang="en-US" dirty="0" smtClean="0"/>
          </a:p>
          <a:p>
            <a:pPr lvl="1"/>
            <a:endParaRPr lang="en-US" dirty="0" smtClean="0"/>
          </a:p>
          <a:p>
            <a:pPr lvl="2"/>
            <a:endParaRPr lang="en-US" dirty="0" smtClean="0"/>
          </a:p>
          <a:p>
            <a:pPr marL="776288" lvl="2" indent="0">
              <a:buNone/>
            </a:pPr>
            <a:endParaRPr lang="en-US" dirty="0" smtClean="0"/>
          </a:p>
          <a:p>
            <a:pPr marL="114300" indent="0">
              <a:buNone/>
            </a:pPr>
            <a:endParaRPr lang="en-US" dirty="0" smtClean="0"/>
          </a:p>
        </p:txBody>
      </p:sp>
      <p:pic>
        <p:nvPicPr>
          <p:cNvPr id="4" name="Picture 3"/>
          <p:cNvPicPr>
            <a:picLocks noChangeAspect="1"/>
          </p:cNvPicPr>
          <p:nvPr/>
        </p:nvPicPr>
        <p:blipFill>
          <a:blip r:embed="rId3"/>
          <a:stretch>
            <a:fillRect/>
          </a:stretch>
        </p:blipFill>
        <p:spPr>
          <a:xfrm>
            <a:off x="990600" y="1057656"/>
            <a:ext cx="6781800" cy="5048674"/>
          </a:xfrm>
          <a:prstGeom prst="rect">
            <a:avLst/>
          </a:prstGeom>
        </p:spPr>
      </p:pic>
      <p:sp>
        <p:nvSpPr>
          <p:cNvPr id="5" name="Oval 4"/>
          <p:cNvSpPr/>
          <p:nvPr/>
        </p:nvSpPr>
        <p:spPr>
          <a:xfrm>
            <a:off x="4572000" y="4953000"/>
            <a:ext cx="3143534"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690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2856"/>
          </a:xfrm>
        </p:spPr>
        <p:txBody>
          <a:bodyPr/>
          <a:lstStyle/>
          <a:p>
            <a:r>
              <a:rPr lang="en-US" dirty="0">
                <a:solidFill>
                  <a:srgbClr val="002060"/>
                </a:solidFill>
              </a:rPr>
              <a:t>Checkboxes in the Body of the Consent Form</a:t>
            </a:r>
          </a:p>
        </p:txBody>
      </p:sp>
      <p:sp>
        <p:nvSpPr>
          <p:cNvPr id="3" name="Content Placeholder 2"/>
          <p:cNvSpPr>
            <a:spLocks noGrp="1"/>
          </p:cNvSpPr>
          <p:nvPr>
            <p:ph idx="1"/>
          </p:nvPr>
        </p:nvSpPr>
        <p:spPr>
          <a:xfrm>
            <a:off x="457200" y="1057657"/>
            <a:ext cx="8229600" cy="5266944"/>
          </a:xfrm>
        </p:spPr>
        <p:txBody>
          <a:bodyPr/>
          <a:lstStyle/>
          <a:p>
            <a:r>
              <a:rPr lang="en-US" dirty="0" smtClean="0"/>
              <a:t>This never ends well</a:t>
            </a:r>
          </a:p>
          <a:p>
            <a:r>
              <a:rPr lang="en-US" dirty="0" smtClean="0"/>
              <a:t>It’s forgotten and that part of the study can’t be done</a:t>
            </a:r>
          </a:p>
          <a:p>
            <a:r>
              <a:rPr lang="en-US" dirty="0" smtClean="0"/>
              <a:t>The default should be participating in ALL parts of the study (by signing the consent)</a:t>
            </a:r>
          </a:p>
          <a:p>
            <a:r>
              <a:rPr lang="en-US" dirty="0" smtClean="0"/>
              <a:t>If there must be an optional procedure, put it on the signature page and require initials, not a checkbox</a:t>
            </a:r>
          </a:p>
          <a:p>
            <a:pPr marL="114300" indent="0">
              <a:buNone/>
            </a:pPr>
            <a:endParaRPr lang="en-US" dirty="0" smtClean="0"/>
          </a:p>
          <a:p>
            <a:pPr marL="114300" indent="0">
              <a:buNone/>
            </a:pPr>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pPr lvl="1"/>
            <a:endParaRPr lang="en-US" dirty="0" smtClean="0"/>
          </a:p>
          <a:p>
            <a:pPr marL="411163" lvl="1" indent="0">
              <a:buNone/>
            </a:pPr>
            <a:r>
              <a:rPr lang="en-US" dirty="0" smtClean="0"/>
              <a:t>   </a:t>
            </a:r>
          </a:p>
          <a:p>
            <a:pPr lvl="1"/>
            <a:endParaRPr lang="en-US" dirty="0" smtClean="0"/>
          </a:p>
          <a:p>
            <a:pPr lvl="1"/>
            <a:endParaRPr lang="en-US" dirty="0" smtClean="0"/>
          </a:p>
          <a:p>
            <a:pPr lvl="2"/>
            <a:endParaRPr lang="en-US" dirty="0" smtClean="0"/>
          </a:p>
          <a:p>
            <a:pPr marL="776288" lvl="2" indent="0">
              <a:buNone/>
            </a:pPr>
            <a:endParaRPr lang="en-US" dirty="0" smtClean="0"/>
          </a:p>
          <a:p>
            <a:pPr marL="114300" indent="0">
              <a:buNone/>
            </a:pPr>
            <a:endParaRPr lang="en-US" dirty="0" smtClean="0"/>
          </a:p>
        </p:txBody>
      </p:sp>
      <p:pic>
        <p:nvPicPr>
          <p:cNvPr id="7" name="Picture 6"/>
          <p:cNvPicPr>
            <a:picLocks noChangeAspect="1"/>
          </p:cNvPicPr>
          <p:nvPr/>
        </p:nvPicPr>
        <p:blipFill>
          <a:blip r:embed="rId3"/>
          <a:stretch>
            <a:fillRect/>
          </a:stretch>
        </p:blipFill>
        <p:spPr>
          <a:xfrm>
            <a:off x="1533525" y="3581400"/>
            <a:ext cx="6076950" cy="2367775"/>
          </a:xfrm>
          <a:prstGeom prst="rect">
            <a:avLst/>
          </a:prstGeom>
        </p:spPr>
      </p:pic>
      <p:sp>
        <p:nvSpPr>
          <p:cNvPr id="8" name="Right Arrow 7"/>
          <p:cNvSpPr/>
          <p:nvPr/>
        </p:nvSpPr>
        <p:spPr>
          <a:xfrm>
            <a:off x="457200" y="4495800"/>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4112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2856"/>
          </a:xfrm>
        </p:spPr>
        <p:txBody>
          <a:bodyPr/>
          <a:lstStyle/>
          <a:p>
            <a:r>
              <a:rPr lang="en-US" dirty="0" smtClean="0">
                <a:solidFill>
                  <a:srgbClr val="002060"/>
                </a:solidFill>
              </a:rPr>
              <a:t>Short Form Consent Process</a:t>
            </a:r>
            <a:endParaRPr lang="en-US" dirty="0">
              <a:solidFill>
                <a:srgbClr val="002060"/>
              </a:solidFill>
            </a:endParaRPr>
          </a:p>
        </p:txBody>
      </p:sp>
      <p:sp>
        <p:nvSpPr>
          <p:cNvPr id="3" name="Content Placeholder 2"/>
          <p:cNvSpPr>
            <a:spLocks noGrp="1"/>
          </p:cNvSpPr>
          <p:nvPr>
            <p:ph idx="1"/>
          </p:nvPr>
        </p:nvSpPr>
        <p:spPr>
          <a:xfrm>
            <a:off x="457200" y="762000"/>
            <a:ext cx="8229600" cy="5562601"/>
          </a:xfrm>
        </p:spPr>
        <p:txBody>
          <a:bodyPr/>
          <a:lstStyle/>
          <a:p>
            <a:pPr marL="114300" indent="0">
              <a:buNone/>
            </a:pPr>
            <a:endParaRPr lang="en-US" dirty="0" smtClean="0"/>
          </a:p>
          <a:p>
            <a:pPr marL="114300" indent="0">
              <a:buNone/>
            </a:pPr>
            <a:r>
              <a:rPr lang="en-US" dirty="0" smtClean="0"/>
              <a:t>The other thing that never ends well.</a:t>
            </a:r>
            <a:endParaRPr lang="en-US" dirty="0"/>
          </a:p>
          <a:p>
            <a:pPr marL="114300" indent="0">
              <a:buNone/>
            </a:pPr>
            <a:endParaRPr lang="en-US" dirty="0"/>
          </a:p>
          <a:p>
            <a:r>
              <a:rPr lang="en-US" dirty="0" smtClean="0"/>
              <a:t>Using the short form consent process for anything other than unanticipated, non-English speaking subjects</a:t>
            </a:r>
          </a:p>
          <a:p>
            <a:r>
              <a:rPr lang="en-US" dirty="0" smtClean="0"/>
              <a:t>It is allowed by regulations, but never ends well because it is actually more complicated than regular consent</a:t>
            </a:r>
          </a:p>
          <a:p>
            <a:endParaRPr lang="en-US" dirty="0"/>
          </a:p>
          <a:p>
            <a:pPr marL="114300" indent="0">
              <a:buNone/>
            </a:pPr>
            <a:r>
              <a:rPr lang="en-US" dirty="0"/>
              <a:t>Short Form Process = 2 forms + 5 signatures including a Witness</a:t>
            </a:r>
          </a:p>
          <a:p>
            <a:pPr marL="114300" indent="0">
              <a:buNone/>
            </a:pPr>
            <a:r>
              <a:rPr lang="en-US" dirty="0"/>
              <a:t>	vs.</a:t>
            </a:r>
          </a:p>
          <a:p>
            <a:pPr marL="114300" indent="0">
              <a:buNone/>
            </a:pPr>
            <a:r>
              <a:rPr lang="en-US" dirty="0"/>
              <a:t>Regular Consent = 1 form + 3 </a:t>
            </a:r>
            <a:r>
              <a:rPr lang="en-US" dirty="0" smtClean="0"/>
              <a:t>Signatures</a:t>
            </a:r>
          </a:p>
          <a:p>
            <a:endParaRPr lang="en-US" dirty="0" smtClean="0"/>
          </a:p>
          <a:p>
            <a:r>
              <a:rPr lang="en-US" dirty="0" smtClean="0"/>
              <a:t>If short form process is submitted, ask them why, and see if an abbreviated regular consent form would work.</a:t>
            </a:r>
          </a:p>
          <a:p>
            <a:endParaRPr lang="en-US" dirty="0" smtClean="0"/>
          </a:p>
          <a:p>
            <a:pPr marL="114300" indent="0">
              <a:buNone/>
            </a:pPr>
            <a:endParaRPr lang="en-US" dirty="0" smtClean="0"/>
          </a:p>
          <a:p>
            <a:pPr marL="571500" indent="-457200">
              <a:buFont typeface="+mj-lt"/>
              <a:buAutoNum type="arabicPeriod"/>
            </a:pPr>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pPr lvl="1"/>
            <a:endParaRPr lang="en-US" dirty="0" smtClean="0"/>
          </a:p>
          <a:p>
            <a:pPr marL="411163" lvl="1" indent="0">
              <a:buNone/>
            </a:pPr>
            <a:r>
              <a:rPr lang="en-US" dirty="0" smtClean="0"/>
              <a:t>   </a:t>
            </a:r>
          </a:p>
          <a:p>
            <a:pPr lvl="1"/>
            <a:endParaRPr lang="en-US" dirty="0" smtClean="0"/>
          </a:p>
          <a:p>
            <a:pPr lvl="1"/>
            <a:endParaRPr lang="en-US" dirty="0" smtClean="0"/>
          </a:p>
          <a:p>
            <a:pPr lvl="2"/>
            <a:endParaRPr lang="en-US" dirty="0" smtClean="0"/>
          </a:p>
          <a:p>
            <a:pPr marL="776288" lvl="2" indent="0">
              <a:buNone/>
            </a:pPr>
            <a:endParaRPr lang="en-US" dirty="0" smtClean="0"/>
          </a:p>
          <a:p>
            <a:pPr marL="114300" indent="0">
              <a:buNone/>
            </a:pPr>
            <a:endParaRPr lang="en-US" dirty="0" smtClean="0"/>
          </a:p>
        </p:txBody>
      </p:sp>
    </p:spTree>
    <p:extLst>
      <p:ext uri="{BB962C8B-B14F-4D97-AF65-F5344CB8AC3E}">
        <p14:creationId xmlns:p14="http://schemas.microsoft.com/office/powerpoint/2010/main" val="97200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2856"/>
          </a:xfrm>
        </p:spPr>
        <p:txBody>
          <a:bodyPr/>
          <a:lstStyle/>
          <a:p>
            <a:r>
              <a:rPr lang="en-US" dirty="0" smtClean="0">
                <a:solidFill>
                  <a:srgbClr val="002060"/>
                </a:solidFill>
              </a:rPr>
              <a:t>MCARE</a:t>
            </a:r>
            <a:endParaRPr lang="en-US" dirty="0">
              <a:solidFill>
                <a:srgbClr val="002060"/>
              </a:solidFill>
            </a:endParaRPr>
          </a:p>
        </p:txBody>
      </p:sp>
      <p:sp>
        <p:nvSpPr>
          <p:cNvPr id="3" name="Content Placeholder 2"/>
          <p:cNvSpPr>
            <a:spLocks noGrp="1"/>
          </p:cNvSpPr>
          <p:nvPr>
            <p:ph idx="1"/>
          </p:nvPr>
        </p:nvSpPr>
        <p:spPr>
          <a:xfrm>
            <a:off x="457200" y="1057657"/>
            <a:ext cx="8229600" cy="5266944"/>
          </a:xfrm>
        </p:spPr>
        <p:txBody>
          <a:bodyPr/>
          <a:lstStyle/>
          <a:p>
            <a:pPr marL="114300" indent="0">
              <a:buNone/>
            </a:pPr>
            <a:r>
              <a:rPr lang="en-US" dirty="0" smtClean="0"/>
              <a:t>Defining the Investigator’s Responsibility when Signing the Consent</a:t>
            </a:r>
            <a:endParaRPr lang="en-US" dirty="0"/>
          </a:p>
          <a:p>
            <a:pPr marL="114300" indent="0">
              <a:buNone/>
            </a:pPr>
            <a:endParaRPr lang="en-US" dirty="0"/>
          </a:p>
          <a:p>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pPr lvl="1"/>
            <a:endParaRPr lang="en-US" dirty="0" smtClean="0"/>
          </a:p>
          <a:p>
            <a:pPr marL="411163" lvl="1" indent="0">
              <a:buNone/>
            </a:pPr>
            <a:r>
              <a:rPr lang="en-US" dirty="0" smtClean="0"/>
              <a:t>   </a:t>
            </a:r>
          </a:p>
          <a:p>
            <a:pPr lvl="1"/>
            <a:endParaRPr lang="en-US" dirty="0" smtClean="0"/>
          </a:p>
          <a:p>
            <a:pPr lvl="1"/>
            <a:endParaRPr lang="en-US" dirty="0" smtClean="0"/>
          </a:p>
          <a:p>
            <a:pPr lvl="2"/>
            <a:endParaRPr lang="en-US" dirty="0" smtClean="0"/>
          </a:p>
          <a:p>
            <a:pPr marL="776288" lvl="2" indent="0">
              <a:buNone/>
            </a:pPr>
            <a:endParaRPr lang="en-US" dirty="0" smtClean="0"/>
          </a:p>
          <a:p>
            <a:pPr marL="114300" indent="0">
              <a:buNone/>
            </a:pPr>
            <a:endParaRPr lang="en-US" dirty="0" smtClean="0"/>
          </a:p>
        </p:txBody>
      </p:sp>
      <p:pic>
        <p:nvPicPr>
          <p:cNvPr id="4" name="Picture 3"/>
          <p:cNvPicPr>
            <a:picLocks noChangeAspect="1"/>
          </p:cNvPicPr>
          <p:nvPr/>
        </p:nvPicPr>
        <p:blipFill>
          <a:blip r:embed="rId3"/>
          <a:stretch>
            <a:fillRect/>
          </a:stretch>
        </p:blipFill>
        <p:spPr>
          <a:xfrm>
            <a:off x="2667000" y="1905000"/>
            <a:ext cx="5715000" cy="4103762"/>
          </a:xfrm>
          <a:prstGeom prst="rect">
            <a:avLst/>
          </a:prstGeom>
        </p:spPr>
      </p:pic>
      <p:sp>
        <p:nvSpPr>
          <p:cNvPr id="5" name="TextBox 4"/>
          <p:cNvSpPr txBox="1"/>
          <p:nvPr/>
        </p:nvSpPr>
        <p:spPr>
          <a:xfrm>
            <a:off x="228600" y="3090964"/>
            <a:ext cx="2133600" cy="1200329"/>
          </a:xfrm>
          <a:prstGeom prst="rect">
            <a:avLst/>
          </a:prstGeom>
          <a:noFill/>
          <a:ln w="38100">
            <a:solidFill>
              <a:srgbClr val="00B050"/>
            </a:solidFill>
          </a:ln>
        </p:spPr>
        <p:txBody>
          <a:bodyPr wrap="square" rtlCol="0">
            <a:spAutoFit/>
          </a:bodyPr>
          <a:lstStyle/>
          <a:p>
            <a:pPr algn="ctr"/>
            <a:r>
              <a:rPr lang="en-US" sz="3600" dirty="0" smtClean="0">
                <a:solidFill>
                  <a:srgbClr val="00B050"/>
                </a:solidFill>
              </a:rPr>
              <a:t>Prompt in  OHR-2</a:t>
            </a:r>
            <a:endParaRPr lang="en-US" sz="3600" dirty="0">
              <a:solidFill>
                <a:srgbClr val="00B050"/>
              </a:solidFill>
            </a:endParaRPr>
          </a:p>
        </p:txBody>
      </p:sp>
    </p:spTree>
    <p:extLst>
      <p:ext uri="{BB962C8B-B14F-4D97-AF65-F5344CB8AC3E}">
        <p14:creationId xmlns:p14="http://schemas.microsoft.com/office/powerpoint/2010/main" val="140880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2856"/>
          </a:xfrm>
        </p:spPr>
        <p:txBody>
          <a:bodyPr/>
          <a:lstStyle/>
          <a:p>
            <a:r>
              <a:rPr lang="en-US" dirty="0" smtClean="0">
                <a:solidFill>
                  <a:srgbClr val="002060"/>
                </a:solidFill>
              </a:rPr>
              <a:t>MCARE</a:t>
            </a:r>
            <a:endParaRPr lang="en-US" dirty="0">
              <a:solidFill>
                <a:srgbClr val="002060"/>
              </a:solidFill>
            </a:endParaRPr>
          </a:p>
        </p:txBody>
      </p:sp>
      <p:sp>
        <p:nvSpPr>
          <p:cNvPr id="3" name="Content Placeholder 2"/>
          <p:cNvSpPr>
            <a:spLocks noGrp="1"/>
          </p:cNvSpPr>
          <p:nvPr>
            <p:ph idx="1"/>
          </p:nvPr>
        </p:nvSpPr>
        <p:spPr>
          <a:xfrm>
            <a:off x="457200" y="1057657"/>
            <a:ext cx="8229600" cy="5266944"/>
          </a:xfrm>
        </p:spPr>
        <p:txBody>
          <a:bodyPr/>
          <a:lstStyle/>
          <a:p>
            <a:r>
              <a:rPr lang="en-US" dirty="0" smtClean="0"/>
              <a:t>Slideshow Announcement on MyJeffHub</a:t>
            </a:r>
          </a:p>
          <a:p>
            <a:endParaRPr lang="en-US" dirty="0"/>
          </a:p>
          <a:p>
            <a:r>
              <a:rPr lang="en-US" dirty="0"/>
              <a:t>MCARE, the Pennsylvania law regarding informed consent has recently changed.  It now allows for some degree of delegation of the informed consent discussion.  The Office of Human Research (OHR) is aware of this change, however, OHR policy is dependent on Hospital policy.  When the Hospital policy has been revised, OHR will revisit this issue and revise policies and forms as needed.  </a:t>
            </a:r>
            <a:endParaRPr lang="en-US" dirty="0" smtClean="0"/>
          </a:p>
          <a:p>
            <a:endParaRPr lang="en-US" b="1" u="sng" dirty="0"/>
          </a:p>
          <a:p>
            <a:r>
              <a:rPr lang="en-US" b="1" u="sng" dirty="0" smtClean="0"/>
              <a:t>Until </a:t>
            </a:r>
            <a:r>
              <a:rPr lang="en-US" b="1" u="sng" dirty="0"/>
              <a:t>then, the current OHR policies and forms remain in effect</a:t>
            </a:r>
            <a:r>
              <a:rPr lang="en-US" dirty="0"/>
              <a:t>.</a:t>
            </a:r>
          </a:p>
          <a:p>
            <a:pPr marL="114300" indent="0">
              <a:buNone/>
            </a:pPr>
            <a:endParaRPr lang="en-US" dirty="0"/>
          </a:p>
          <a:p>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pPr lvl="1"/>
            <a:endParaRPr lang="en-US" dirty="0" smtClean="0"/>
          </a:p>
          <a:p>
            <a:pPr marL="411163" lvl="1" indent="0">
              <a:buNone/>
            </a:pPr>
            <a:r>
              <a:rPr lang="en-US" dirty="0" smtClean="0"/>
              <a:t>   </a:t>
            </a:r>
          </a:p>
          <a:p>
            <a:pPr lvl="1"/>
            <a:endParaRPr lang="en-US" dirty="0" smtClean="0"/>
          </a:p>
          <a:p>
            <a:pPr lvl="1"/>
            <a:endParaRPr lang="en-US" dirty="0" smtClean="0"/>
          </a:p>
          <a:p>
            <a:pPr lvl="2"/>
            <a:endParaRPr lang="en-US" dirty="0" smtClean="0"/>
          </a:p>
          <a:p>
            <a:pPr marL="776288" lvl="2" indent="0">
              <a:buNone/>
            </a:pPr>
            <a:endParaRPr lang="en-US" dirty="0" smtClean="0"/>
          </a:p>
          <a:p>
            <a:pPr marL="114300" indent="0">
              <a:buNone/>
            </a:pPr>
            <a:endParaRPr lang="en-US" dirty="0" smtClean="0"/>
          </a:p>
        </p:txBody>
      </p:sp>
    </p:spTree>
    <p:extLst>
      <p:ext uri="{BB962C8B-B14F-4D97-AF65-F5344CB8AC3E}">
        <p14:creationId xmlns:p14="http://schemas.microsoft.com/office/powerpoint/2010/main" val="264533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434661"/>
            <a:ext cx="8068236" cy="4661339"/>
          </a:xfrm>
        </p:spPr>
        <p:txBody>
          <a:bodyPr/>
          <a:lstStyle/>
          <a:p>
            <a:endParaRPr lang="en-US" dirty="0" smtClean="0"/>
          </a:p>
          <a:p>
            <a:endParaRPr lang="en-US" dirty="0"/>
          </a:p>
          <a:p>
            <a:endParaRPr lang="en-US" dirty="0" smtClean="0"/>
          </a:p>
          <a:p>
            <a:endParaRPr lang="en-US" dirty="0"/>
          </a:p>
          <a:p>
            <a:endParaRPr lang="en-US" dirty="0" smtClean="0"/>
          </a:p>
          <a:p>
            <a:endParaRPr lang="en-US" dirty="0"/>
          </a:p>
          <a:p>
            <a:pPr marL="114300" indent="0">
              <a:buNone/>
            </a:pPr>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solidFill>
                  <a:schemeClr val="tx1"/>
                </a:solidFill>
              </a:rPr>
              <a:t>Copy of Consent Given to Subject</a:t>
            </a:r>
            <a:endParaRPr lang="en-US"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693" y="1064072"/>
            <a:ext cx="7046398" cy="3096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408422" y="3765330"/>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stretch>
            <a:fillRect/>
          </a:stretch>
        </p:blipFill>
        <p:spPr>
          <a:xfrm>
            <a:off x="1538654" y="4758828"/>
            <a:ext cx="7136951" cy="1545248"/>
          </a:xfrm>
          <a:prstGeom prst="rect">
            <a:avLst/>
          </a:prstGeom>
        </p:spPr>
      </p:pic>
      <p:sp>
        <p:nvSpPr>
          <p:cNvPr id="7" name="Right Arrow 6"/>
          <p:cNvSpPr/>
          <p:nvPr/>
        </p:nvSpPr>
        <p:spPr>
          <a:xfrm>
            <a:off x="416124" y="5052621"/>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99751" y="1549134"/>
            <a:ext cx="1086149" cy="369332"/>
          </a:xfrm>
          <a:prstGeom prst="rect">
            <a:avLst/>
          </a:prstGeom>
          <a:noFill/>
          <a:ln w="28575">
            <a:solidFill>
              <a:schemeClr val="tx1"/>
            </a:solidFill>
          </a:ln>
        </p:spPr>
        <p:txBody>
          <a:bodyPr wrap="square" rtlCol="0">
            <a:spAutoFit/>
          </a:bodyPr>
          <a:lstStyle/>
          <a:p>
            <a:r>
              <a:rPr lang="en-US" dirty="0" smtClean="0"/>
              <a:t>Version 1</a:t>
            </a:r>
            <a:endParaRPr lang="en-US" dirty="0"/>
          </a:p>
        </p:txBody>
      </p:sp>
      <p:sp>
        <p:nvSpPr>
          <p:cNvPr id="10" name="TextBox 9"/>
          <p:cNvSpPr txBox="1"/>
          <p:nvPr/>
        </p:nvSpPr>
        <p:spPr>
          <a:xfrm>
            <a:off x="341679" y="4569873"/>
            <a:ext cx="1086149" cy="369332"/>
          </a:xfrm>
          <a:prstGeom prst="rect">
            <a:avLst/>
          </a:prstGeom>
          <a:noFill/>
          <a:ln w="28575">
            <a:solidFill>
              <a:schemeClr val="tx1"/>
            </a:solidFill>
          </a:ln>
        </p:spPr>
        <p:txBody>
          <a:bodyPr wrap="square" rtlCol="0">
            <a:spAutoFit/>
          </a:bodyPr>
          <a:lstStyle/>
          <a:p>
            <a:r>
              <a:rPr lang="en-US" dirty="0" smtClean="0"/>
              <a:t>Version 2</a:t>
            </a:r>
            <a:endParaRPr lang="en-US" dirty="0"/>
          </a:p>
        </p:txBody>
      </p:sp>
    </p:spTree>
    <p:extLst>
      <p:ext uri="{BB962C8B-B14F-4D97-AF65-F5344CB8AC3E}">
        <p14:creationId xmlns:p14="http://schemas.microsoft.com/office/powerpoint/2010/main" val="4027737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52856"/>
          </a:xfrm>
        </p:spPr>
        <p:txBody>
          <a:bodyPr/>
          <a:lstStyle/>
          <a:p>
            <a:r>
              <a:rPr lang="en-US" sz="2400" dirty="0">
                <a:solidFill>
                  <a:srgbClr val="002060"/>
                </a:solidFill>
              </a:rPr>
              <a:t>AE Reporting (OHR Policy GA 120)</a:t>
            </a:r>
          </a:p>
        </p:txBody>
      </p:sp>
      <p:sp>
        <p:nvSpPr>
          <p:cNvPr id="3" name="Content Placeholder 2"/>
          <p:cNvSpPr>
            <a:spLocks noGrp="1"/>
          </p:cNvSpPr>
          <p:nvPr>
            <p:ph idx="1"/>
          </p:nvPr>
        </p:nvSpPr>
        <p:spPr>
          <a:xfrm>
            <a:off x="457200" y="838200"/>
            <a:ext cx="8229600" cy="5638799"/>
          </a:xfrm>
        </p:spPr>
        <p:txBody>
          <a:bodyPr/>
          <a:lstStyle/>
          <a:p>
            <a:pPr marL="114300" indent="0">
              <a:buNone/>
            </a:pPr>
            <a:r>
              <a:rPr lang="en-US" sz="1600" u="sng" dirty="0"/>
              <a:t>An Adverse Event (AE)</a:t>
            </a:r>
            <a:r>
              <a:rPr lang="en-US" sz="1600" dirty="0"/>
              <a:t> is </a:t>
            </a:r>
            <a:r>
              <a:rPr lang="en-US" sz="1600" b="1" dirty="0">
                <a:solidFill>
                  <a:srgbClr val="FF0000"/>
                </a:solidFill>
              </a:rPr>
              <a:t>any</a:t>
            </a:r>
            <a:r>
              <a:rPr lang="en-US" sz="1600" dirty="0"/>
              <a:t> untoward </a:t>
            </a:r>
            <a:r>
              <a:rPr lang="en-US" sz="1600" dirty="0">
                <a:solidFill>
                  <a:srgbClr val="FF0000"/>
                </a:solidFill>
              </a:rPr>
              <a:t>medical occurrence</a:t>
            </a:r>
            <a:r>
              <a:rPr lang="en-US" sz="1600" dirty="0"/>
              <a:t> that occurs </a:t>
            </a:r>
            <a:r>
              <a:rPr lang="en-US" sz="1600" dirty="0">
                <a:solidFill>
                  <a:srgbClr val="FF0000"/>
                </a:solidFill>
              </a:rPr>
              <a:t>during the reporting time period</a:t>
            </a:r>
            <a:r>
              <a:rPr lang="en-US" sz="1600" dirty="0"/>
              <a:t> (see more below).  </a:t>
            </a:r>
            <a:r>
              <a:rPr lang="en-US" sz="1600" dirty="0">
                <a:solidFill>
                  <a:srgbClr val="FF0000"/>
                </a:solidFill>
              </a:rPr>
              <a:t>The occurrence does not have to be related to the study</a:t>
            </a:r>
            <a:r>
              <a:rPr lang="en-US" sz="1600" dirty="0"/>
              <a:t> </a:t>
            </a:r>
            <a:r>
              <a:rPr lang="en-US" sz="1600" dirty="0" smtClean="0"/>
              <a:t>and includes abnormal laboratory findings.</a:t>
            </a:r>
            <a:endParaRPr lang="en-US" sz="1600"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smtClean="0"/>
          </a:p>
          <a:p>
            <a:pPr lvl="1"/>
            <a:endParaRPr lang="en-US" dirty="0" smtClean="0"/>
          </a:p>
          <a:p>
            <a:pPr marL="411163" lvl="1" indent="0">
              <a:buNone/>
            </a:pPr>
            <a:r>
              <a:rPr lang="en-US" dirty="0" smtClean="0"/>
              <a:t>   </a:t>
            </a:r>
          </a:p>
          <a:p>
            <a:pPr lvl="1"/>
            <a:endParaRPr lang="en-US" dirty="0" smtClean="0"/>
          </a:p>
          <a:p>
            <a:pPr lvl="1"/>
            <a:endParaRPr lang="en-US" dirty="0" smtClean="0"/>
          </a:p>
          <a:p>
            <a:pPr lvl="2"/>
            <a:endParaRPr lang="en-US" dirty="0" smtClean="0"/>
          </a:p>
          <a:p>
            <a:pPr marL="776288" lvl="2" indent="0">
              <a:buNone/>
            </a:pPr>
            <a:endParaRPr lang="en-US" dirty="0" smtClean="0"/>
          </a:p>
          <a:p>
            <a:pPr marL="11430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991784223"/>
              </p:ext>
            </p:extLst>
          </p:nvPr>
        </p:nvGraphicFramePr>
        <p:xfrm>
          <a:off x="990600" y="1752600"/>
          <a:ext cx="7010400" cy="4568717"/>
        </p:xfrm>
        <a:graphic>
          <a:graphicData uri="http://schemas.openxmlformats.org/drawingml/2006/table">
            <a:tbl>
              <a:tblPr firstRow="1" firstCol="1" bandRow="1">
                <a:tableStyleId>{5C22544A-7EE6-4342-B048-85BDC9FD1C3A}</a:tableStyleId>
              </a:tblPr>
              <a:tblGrid>
                <a:gridCol w="3505200">
                  <a:extLst>
                    <a:ext uri="{9D8B030D-6E8A-4147-A177-3AD203B41FA5}">
                      <a16:colId xmlns:a16="http://schemas.microsoft.com/office/drawing/2014/main" val="4022419755"/>
                    </a:ext>
                  </a:extLst>
                </a:gridCol>
                <a:gridCol w="3505200">
                  <a:extLst>
                    <a:ext uri="{9D8B030D-6E8A-4147-A177-3AD203B41FA5}">
                      <a16:colId xmlns:a16="http://schemas.microsoft.com/office/drawing/2014/main" val="174021907"/>
                    </a:ext>
                  </a:extLst>
                </a:gridCol>
              </a:tblGrid>
              <a:tr h="198640">
                <a:tc>
                  <a:txBody>
                    <a:bodyPr/>
                    <a:lstStyle/>
                    <a:p>
                      <a:pPr marL="0" marR="0" algn="ctr">
                        <a:spcBef>
                          <a:spcPts val="0"/>
                        </a:spcBef>
                        <a:spcAft>
                          <a:spcPts val="0"/>
                        </a:spcAft>
                      </a:pPr>
                      <a:r>
                        <a:rPr lang="en-US" sz="1100" dirty="0">
                          <a:effectLst/>
                        </a:rPr>
                        <a:t>EVENT</a:t>
                      </a:r>
                      <a:endParaRPr lang="en-US" sz="1200" dirty="0">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100" dirty="0">
                          <a:effectLst/>
                        </a:rPr>
                        <a:t>Business Days</a:t>
                      </a:r>
                      <a:endParaRPr lang="en-US" sz="12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3297365850"/>
                  </a:ext>
                </a:extLst>
              </a:tr>
              <a:tr h="1390479">
                <a:tc>
                  <a:txBody>
                    <a:bodyPr/>
                    <a:lstStyle/>
                    <a:p>
                      <a:pPr marL="0"/>
                      <a:r>
                        <a:rPr lang="en-US" sz="1100" dirty="0">
                          <a:effectLst/>
                        </a:rPr>
                        <a:t>An adverse event that meets ALL of these criteria:</a:t>
                      </a:r>
                      <a:endParaRPr lang="en-US" sz="1000" dirty="0">
                        <a:effectLst/>
                      </a:endParaRPr>
                    </a:p>
                    <a:p>
                      <a:r>
                        <a:rPr lang="en-US" sz="1100" dirty="0">
                          <a:effectLst/>
                        </a:rPr>
                        <a:t> </a:t>
                      </a:r>
                      <a:endParaRPr lang="en-US" sz="1000" dirty="0">
                        <a:effectLst/>
                      </a:endParaRPr>
                    </a:p>
                    <a:p>
                      <a:pPr marL="342900" lvl="0" indent="-342900">
                        <a:buFont typeface="Symbol" panose="05050102010706020507" pitchFamily="18" charset="2"/>
                        <a:buChar char=""/>
                      </a:pPr>
                      <a:r>
                        <a:rPr lang="en-US" sz="1100" dirty="0">
                          <a:effectLst/>
                        </a:rPr>
                        <a:t>Serious [Grades 3,4,5 (death)]</a:t>
                      </a:r>
                      <a:endParaRPr lang="en-US" sz="1000" dirty="0">
                        <a:effectLst/>
                      </a:endParaRPr>
                    </a:p>
                    <a:p>
                      <a:pPr marL="342900" lvl="0" indent="-342900">
                        <a:buFont typeface="Symbol" panose="05050102010706020507" pitchFamily="18" charset="2"/>
                        <a:buChar char=""/>
                      </a:pPr>
                      <a:r>
                        <a:rPr lang="en-US" sz="1100" dirty="0">
                          <a:effectLst/>
                        </a:rPr>
                        <a:t>Unexpected (in specificity / severity / frequency)</a:t>
                      </a:r>
                      <a:endParaRPr lang="en-US" sz="1000" dirty="0">
                        <a:effectLst/>
                      </a:endParaRPr>
                    </a:p>
                    <a:p>
                      <a:pPr marL="342900" lvl="0" indent="-342900">
                        <a:buFont typeface="Symbol" panose="05050102010706020507" pitchFamily="18" charset="2"/>
                        <a:buChar char=""/>
                      </a:pPr>
                      <a:r>
                        <a:rPr lang="en-US" sz="1100" dirty="0">
                          <a:effectLst/>
                        </a:rPr>
                        <a:t>Possibly or Definitely Related   </a:t>
                      </a:r>
                      <a:endParaRPr lang="en-US" sz="1000" dirty="0">
                        <a:effectLst/>
                        <a:latin typeface="Arial" panose="020B0604020202020204" pitchFamily="34" charset="0"/>
                      </a:endParaRPr>
                    </a:p>
                  </a:txBody>
                  <a:tcPr marL="68580" marR="68580" marT="0" marB="0"/>
                </a:tc>
                <a:tc>
                  <a:txBody>
                    <a:bodyPr/>
                    <a:lstStyle/>
                    <a:p>
                      <a:pPr marL="0" algn="ctr"/>
                      <a:r>
                        <a:rPr lang="en-US" sz="1100" dirty="0">
                          <a:effectLst/>
                        </a:rPr>
                        <a:t> </a:t>
                      </a:r>
                      <a:endParaRPr lang="en-US" sz="1000" dirty="0">
                        <a:effectLst/>
                      </a:endParaRPr>
                    </a:p>
                    <a:p>
                      <a:pPr marL="0" algn="ctr"/>
                      <a:r>
                        <a:rPr lang="en-US" sz="1100" dirty="0">
                          <a:effectLst/>
                        </a:rPr>
                        <a:t>5</a:t>
                      </a:r>
                      <a:endParaRPr lang="en-US" sz="1000" dirty="0">
                        <a:effectLst/>
                        <a:latin typeface="Arial" panose="020B0604020202020204" pitchFamily="34" charset="0"/>
                      </a:endParaRPr>
                    </a:p>
                  </a:txBody>
                  <a:tcPr marL="68580" marR="68580" marT="0" marB="0"/>
                </a:tc>
                <a:extLst>
                  <a:ext uri="{0D108BD9-81ED-4DB2-BD59-A6C34878D82A}">
                    <a16:rowId xmlns:a16="http://schemas.microsoft.com/office/drawing/2014/main" val="323529412"/>
                  </a:ext>
                </a:extLst>
              </a:tr>
              <a:tr h="1390479">
                <a:tc>
                  <a:txBody>
                    <a:bodyPr/>
                    <a:lstStyle/>
                    <a:p>
                      <a:pPr marL="0"/>
                      <a:r>
                        <a:rPr lang="en-US" sz="1100" dirty="0">
                          <a:effectLst/>
                        </a:rPr>
                        <a:t>An unanticipated problem (UAP) that meets ALL of these criteria:</a:t>
                      </a:r>
                      <a:endParaRPr lang="en-US" sz="1000" dirty="0">
                        <a:effectLst/>
                      </a:endParaRPr>
                    </a:p>
                    <a:p>
                      <a:pPr marL="0"/>
                      <a:r>
                        <a:rPr lang="en-US" sz="1100" dirty="0">
                          <a:effectLst/>
                        </a:rPr>
                        <a:t> </a:t>
                      </a:r>
                      <a:endParaRPr lang="en-US" sz="1000" dirty="0">
                        <a:effectLst/>
                      </a:endParaRPr>
                    </a:p>
                    <a:p>
                      <a:pPr marL="342900" lvl="0" indent="-342900">
                        <a:buFont typeface="Symbol" panose="05050102010706020507" pitchFamily="18" charset="2"/>
                        <a:buChar char=""/>
                      </a:pPr>
                      <a:r>
                        <a:rPr lang="en-US" sz="1100" dirty="0">
                          <a:effectLst/>
                        </a:rPr>
                        <a:t>Involves risk to the subject(s) or others</a:t>
                      </a:r>
                      <a:endParaRPr lang="en-US" sz="1000" dirty="0">
                        <a:effectLst/>
                      </a:endParaRPr>
                    </a:p>
                    <a:p>
                      <a:pPr marL="342900" lvl="0" indent="-342900">
                        <a:buFont typeface="Symbol" panose="05050102010706020507" pitchFamily="18" charset="2"/>
                        <a:buChar char=""/>
                      </a:pPr>
                      <a:r>
                        <a:rPr lang="en-US" sz="1100" dirty="0">
                          <a:effectLst/>
                        </a:rPr>
                        <a:t>Is serious</a:t>
                      </a:r>
                      <a:endParaRPr lang="en-US" sz="1000" dirty="0">
                        <a:effectLst/>
                      </a:endParaRPr>
                    </a:p>
                    <a:p>
                      <a:r>
                        <a:rPr lang="en-US" sz="1100" dirty="0">
                          <a:effectLst/>
                        </a:rPr>
                        <a:t> </a:t>
                      </a:r>
                      <a:endParaRPr lang="en-US" sz="1000" dirty="0">
                        <a:effectLst/>
                        <a:latin typeface="Arial" panose="020B0604020202020204" pitchFamily="34" charset="0"/>
                      </a:endParaRPr>
                    </a:p>
                  </a:txBody>
                  <a:tcPr marL="68580" marR="68580" marT="0" marB="0"/>
                </a:tc>
                <a:tc>
                  <a:txBody>
                    <a:bodyPr/>
                    <a:lstStyle/>
                    <a:p>
                      <a:pPr marL="0" algn="ctr"/>
                      <a:r>
                        <a:rPr lang="en-US" sz="1100" dirty="0">
                          <a:effectLst/>
                        </a:rPr>
                        <a:t> </a:t>
                      </a:r>
                      <a:endParaRPr lang="en-US" sz="1000" dirty="0">
                        <a:effectLst/>
                      </a:endParaRPr>
                    </a:p>
                    <a:p>
                      <a:pPr marL="0" algn="ctr"/>
                      <a:r>
                        <a:rPr lang="en-US" sz="1100" dirty="0">
                          <a:effectLst/>
                        </a:rPr>
                        <a:t>5</a:t>
                      </a:r>
                      <a:endParaRPr lang="en-US" sz="1000" dirty="0">
                        <a:effectLst/>
                        <a:latin typeface="Arial" panose="020B0604020202020204" pitchFamily="34" charset="0"/>
                      </a:endParaRPr>
                    </a:p>
                  </a:txBody>
                  <a:tcPr marL="68580" marR="68580" marT="0" marB="0"/>
                </a:tc>
                <a:extLst>
                  <a:ext uri="{0D108BD9-81ED-4DB2-BD59-A6C34878D82A}">
                    <a16:rowId xmlns:a16="http://schemas.microsoft.com/office/drawing/2014/main" val="4011960020"/>
                  </a:ext>
                </a:extLst>
              </a:tr>
              <a:tr h="1589119">
                <a:tc>
                  <a:txBody>
                    <a:bodyPr/>
                    <a:lstStyle/>
                    <a:p>
                      <a:pPr marL="0"/>
                      <a:r>
                        <a:rPr lang="en-US" sz="1100" dirty="0">
                          <a:effectLst/>
                        </a:rPr>
                        <a:t>All AEs, SAEs, and UAPs  </a:t>
                      </a:r>
                      <a:endParaRPr lang="en-US" sz="1000" dirty="0">
                        <a:effectLst/>
                        <a:latin typeface="Arial" panose="020B0604020202020204" pitchFamily="34" charset="0"/>
                      </a:endParaRPr>
                    </a:p>
                  </a:txBody>
                  <a:tcPr marL="68580" marR="68580" marT="0" marB="0"/>
                </a:tc>
                <a:tc>
                  <a:txBody>
                    <a:bodyPr/>
                    <a:lstStyle/>
                    <a:p>
                      <a:pPr marL="0"/>
                      <a:r>
                        <a:rPr lang="en-US" sz="1600" dirty="0">
                          <a:solidFill>
                            <a:srgbClr val="00B050"/>
                          </a:solidFill>
                          <a:effectLst/>
                        </a:rPr>
                        <a:t>Report with the next continuing review or final report (whichever comes first)</a:t>
                      </a:r>
                      <a:r>
                        <a:rPr lang="en-US" sz="1100" dirty="0">
                          <a:effectLst/>
                        </a:rPr>
                        <a:t>: All SAEs and UAPs that have occurred since the initial submission or last continuing review (whichever was more recent). This includes SAEs and UAPs that have already been submitted to the IRB.   Note that grade 1 and 2 AEs do not have to be reported to OHR.</a:t>
                      </a:r>
                      <a:endParaRPr lang="en-US" sz="1000" dirty="0">
                        <a:effectLst/>
                        <a:latin typeface="Arial" panose="020B0604020202020204" pitchFamily="34" charset="0"/>
                      </a:endParaRPr>
                    </a:p>
                  </a:txBody>
                  <a:tcPr marL="68580" marR="68580" marT="0" marB="0"/>
                </a:tc>
                <a:extLst>
                  <a:ext uri="{0D108BD9-81ED-4DB2-BD59-A6C34878D82A}">
                    <a16:rowId xmlns:a16="http://schemas.microsoft.com/office/drawing/2014/main" val="533034670"/>
                  </a:ext>
                </a:extLst>
              </a:tr>
            </a:tbl>
          </a:graphicData>
        </a:graphic>
      </p:graphicFrame>
      <p:sp>
        <p:nvSpPr>
          <p:cNvPr id="5" name="Right Arrow 4"/>
          <p:cNvSpPr/>
          <p:nvPr/>
        </p:nvSpPr>
        <p:spPr>
          <a:xfrm>
            <a:off x="3352800" y="4876800"/>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3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447800"/>
            <a:ext cx="8068236" cy="4561114"/>
          </a:xfrm>
        </p:spPr>
        <p:txBody>
          <a:bodyPr/>
          <a:lstStyle/>
          <a:p>
            <a:r>
              <a:rPr lang="en-US" dirty="0"/>
              <a:t>AEs </a:t>
            </a:r>
            <a:r>
              <a:rPr lang="en-US" dirty="0" smtClean="0"/>
              <a:t>are </a:t>
            </a:r>
            <a:r>
              <a:rPr lang="en-US" dirty="0"/>
              <a:t>used to determine </a:t>
            </a:r>
            <a:r>
              <a:rPr lang="en-US" dirty="0" smtClean="0"/>
              <a:t>safety</a:t>
            </a:r>
            <a:endParaRPr lang="en-US" dirty="0"/>
          </a:p>
          <a:p>
            <a:r>
              <a:rPr lang="en-US" dirty="0"/>
              <a:t>You can’t analyze what you didn’t </a:t>
            </a:r>
            <a:r>
              <a:rPr lang="en-US" dirty="0" smtClean="0"/>
              <a:t>record</a:t>
            </a:r>
            <a:endParaRPr lang="en-US" dirty="0"/>
          </a:p>
          <a:p>
            <a:r>
              <a:rPr lang="en-US" dirty="0"/>
              <a:t>These </a:t>
            </a:r>
            <a:r>
              <a:rPr lang="en-US" dirty="0" smtClean="0"/>
              <a:t>shouldn’t </a:t>
            </a:r>
            <a:r>
              <a:rPr lang="en-US" dirty="0"/>
              <a:t>be ‘pre-screened</a:t>
            </a:r>
            <a:r>
              <a:rPr lang="en-US" dirty="0" smtClean="0"/>
              <a:t>’</a:t>
            </a:r>
          </a:p>
          <a:p>
            <a:r>
              <a:rPr lang="en-US" dirty="0" smtClean="0"/>
              <a:t>Note:  Protocols </a:t>
            </a:r>
            <a:r>
              <a:rPr lang="en-US" dirty="0"/>
              <a:t>often specify events that will not be reported as </a:t>
            </a:r>
            <a:r>
              <a:rPr lang="en-US" dirty="0" smtClean="0"/>
              <a:t>AEs/SAEs</a:t>
            </a:r>
          </a:p>
          <a:p>
            <a:r>
              <a:rPr lang="en-US" dirty="0" smtClean="0"/>
              <a:t>However, when a continuing review is submitted, if your not seeing an appropriate number of AEs submitted, this may be an indication they are not recording all AEs</a:t>
            </a:r>
          </a:p>
          <a:p>
            <a:r>
              <a:rPr lang="en-US" dirty="0" smtClean="0"/>
              <a:t>The FDA uses this as a trigger for inspections</a:t>
            </a:r>
          </a:p>
          <a:p>
            <a:r>
              <a:rPr lang="en-US" dirty="0" smtClean="0"/>
              <a:t>Notify QI if you see a big discrepancy</a:t>
            </a:r>
          </a:p>
          <a:p>
            <a:endParaRPr lang="en-US" dirty="0" smtClean="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rgbClr val="002060"/>
                </a:solidFill>
              </a:rPr>
              <a:t>AE Reporting (OHR </a:t>
            </a:r>
            <a:r>
              <a:rPr lang="en-US" dirty="0">
                <a:solidFill>
                  <a:srgbClr val="002060"/>
                </a:solidFill>
              </a:rPr>
              <a:t>Policy GA </a:t>
            </a:r>
            <a:r>
              <a:rPr lang="en-US" dirty="0" smtClean="0">
                <a:solidFill>
                  <a:srgbClr val="002060"/>
                </a:solidFill>
              </a:rPr>
              <a:t>120)</a:t>
            </a:r>
            <a:endParaRPr lang="en-US" dirty="0">
              <a:solidFill>
                <a:schemeClr val="tx1"/>
              </a:solidFill>
            </a:endParaRPr>
          </a:p>
        </p:txBody>
      </p:sp>
    </p:spTree>
    <p:extLst>
      <p:ext uri="{BB962C8B-B14F-4D97-AF65-F5344CB8AC3E}">
        <p14:creationId xmlns:p14="http://schemas.microsoft.com/office/powerpoint/2010/main" val="2603158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447800"/>
            <a:ext cx="8068236" cy="4561114"/>
          </a:xfrm>
        </p:spPr>
        <p:txBody>
          <a:bodyPr/>
          <a:lstStyle/>
          <a:p>
            <a:pPr marL="114300" indent="0">
              <a:buNone/>
            </a:pPr>
            <a:r>
              <a:rPr lang="en-US" dirty="0" smtClean="0"/>
              <a:t>IRB Determinations:  One and Done?</a:t>
            </a:r>
          </a:p>
          <a:p>
            <a:r>
              <a:rPr lang="en-US" dirty="0" smtClean="0"/>
              <a:t>No Further Continuing Review (NFCR)</a:t>
            </a:r>
          </a:p>
          <a:p>
            <a:r>
              <a:rPr lang="en-US" dirty="0" smtClean="0"/>
              <a:t>Exempt</a:t>
            </a:r>
          </a:p>
          <a:p>
            <a:r>
              <a:rPr lang="en-US" dirty="0" smtClean="0"/>
              <a:t>Approved Until ‘End of Study’ (recruitment materials, questionnaires)</a:t>
            </a:r>
          </a:p>
          <a:p>
            <a:endParaRPr lang="en-US" dirty="0"/>
          </a:p>
          <a:p>
            <a:r>
              <a:rPr lang="en-US" dirty="0" smtClean="0">
                <a:solidFill>
                  <a:srgbClr val="00B050"/>
                </a:solidFill>
              </a:rPr>
              <a:t>Even for these categories, if revisions are needed, an amendment is required</a:t>
            </a:r>
          </a:p>
          <a:p>
            <a:endParaRPr lang="en-US" dirty="0" smtClean="0"/>
          </a:p>
          <a:p>
            <a:endParaRPr lang="en-US" dirty="0" smtClean="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Amendments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981200" y="4724400"/>
            <a:ext cx="4965290" cy="1524000"/>
          </a:xfrm>
          <a:prstGeom prst="rect">
            <a:avLst/>
          </a:prstGeom>
        </p:spPr>
      </p:pic>
    </p:spTree>
    <p:extLst>
      <p:ext uri="{BB962C8B-B14F-4D97-AF65-F5344CB8AC3E}">
        <p14:creationId xmlns:p14="http://schemas.microsoft.com/office/powerpoint/2010/main" val="4251485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1"/>
            <a:ext cx="8610600" cy="5257799"/>
          </a:xfrm>
        </p:spPr>
        <p:txBody>
          <a:bodyPr/>
          <a:lstStyle/>
          <a:p>
            <a:r>
              <a:rPr lang="en-US" dirty="0" smtClean="0"/>
              <a:t>Similar to an FDA inspection</a:t>
            </a:r>
          </a:p>
          <a:p>
            <a:r>
              <a:rPr lang="en-US" dirty="0" smtClean="0"/>
              <a:t>Provide </a:t>
            </a:r>
            <a:r>
              <a:rPr lang="en-US" u="sng" dirty="0" smtClean="0"/>
              <a:t>CAPAs</a:t>
            </a:r>
            <a:r>
              <a:rPr lang="en-US" dirty="0" smtClean="0"/>
              <a:t> to the study team for their own QI efforts</a:t>
            </a:r>
          </a:p>
          <a:p>
            <a:endParaRPr lang="en-US" dirty="0"/>
          </a:p>
          <a:p>
            <a:pPr marL="114300" indent="0">
              <a:buNone/>
            </a:pPr>
            <a:endParaRPr lang="en-US" dirty="0" smtClean="0"/>
          </a:p>
          <a:p>
            <a:endParaRPr lang="en-US" dirty="0"/>
          </a:p>
          <a:p>
            <a:pPr marL="114300" indent="0">
              <a:buNone/>
            </a:pPr>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During prep for JCRF, some findings of interest to IRB/OHR were identified</a:t>
            </a:r>
          </a:p>
          <a:p>
            <a:pPr marL="114300" indent="0">
              <a:buNone/>
            </a:pPr>
            <a:endParaRPr lang="en-US" dirty="0" smtClean="0"/>
          </a:p>
          <a:p>
            <a:pPr marL="114300" indent="0">
              <a:buNone/>
            </a:pPr>
            <a:endParaRPr lang="en-US" dirty="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Quality Improvement (QI) Conducts Study Audits</a:t>
            </a:r>
            <a:endParaRPr lang="en-US" dirty="0">
              <a:solidFill>
                <a:schemeClr val="tx1"/>
              </a:solidFill>
            </a:endParaRPr>
          </a:p>
        </p:txBody>
      </p:sp>
      <p:grpSp>
        <p:nvGrpSpPr>
          <p:cNvPr id="4" name="Group 3"/>
          <p:cNvGrpSpPr/>
          <p:nvPr/>
        </p:nvGrpSpPr>
        <p:grpSpPr>
          <a:xfrm>
            <a:off x="3324622" y="2587304"/>
            <a:ext cx="2123969" cy="803461"/>
            <a:chOff x="2850079" y="1498"/>
            <a:chExt cx="2367515" cy="1183757"/>
          </a:xfrm>
        </p:grpSpPr>
        <p:sp>
          <p:nvSpPr>
            <p:cNvPr id="20" name="Rounded Rectangle 19"/>
            <p:cNvSpPr/>
            <p:nvPr/>
          </p:nvSpPr>
          <p:spPr>
            <a:xfrm>
              <a:off x="2850079" y="1498"/>
              <a:ext cx="2367515" cy="11837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txBox="1"/>
            <p:nvPr/>
          </p:nvSpPr>
          <p:spPr>
            <a:xfrm>
              <a:off x="2884750" y="36170"/>
              <a:ext cx="2298173" cy="1114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kern="1200" dirty="0" smtClean="0"/>
                <a:t>PIs/Coordinators</a:t>
              </a:r>
            </a:p>
            <a:p>
              <a:pPr lvl="0" algn="ctr" defTabSz="977900">
                <a:lnSpc>
                  <a:spcPct val="90000"/>
                </a:lnSpc>
                <a:spcBef>
                  <a:spcPct val="0"/>
                </a:spcBef>
                <a:spcAft>
                  <a:spcPct val="35000"/>
                </a:spcAft>
              </a:pPr>
              <a:r>
                <a:rPr lang="en-US" kern="1200" dirty="0" smtClean="0">
                  <a:solidFill>
                    <a:srgbClr val="92D050"/>
                  </a:solidFill>
                </a:rPr>
                <a:t>Conduct Studies</a:t>
              </a:r>
              <a:endParaRPr lang="en-US" kern="1200" dirty="0">
                <a:solidFill>
                  <a:srgbClr val="92D050"/>
                </a:solidFill>
              </a:endParaRPr>
            </a:p>
          </p:txBody>
        </p:sp>
      </p:grpSp>
      <p:grpSp>
        <p:nvGrpSpPr>
          <p:cNvPr id="5" name="Group 4"/>
          <p:cNvGrpSpPr/>
          <p:nvPr/>
        </p:nvGrpSpPr>
        <p:grpSpPr>
          <a:xfrm>
            <a:off x="5374747" y="3557717"/>
            <a:ext cx="371694" cy="837976"/>
            <a:chOff x="4804374" y="1669489"/>
            <a:chExt cx="414315" cy="1234609"/>
          </a:xfrm>
        </p:grpSpPr>
        <p:sp>
          <p:nvSpPr>
            <p:cNvPr id="18" name="Left-Right Arrow 17"/>
            <p:cNvSpPr/>
            <p:nvPr/>
          </p:nvSpPr>
          <p:spPr>
            <a:xfrm rot="3600000">
              <a:off x="4394227" y="2079636"/>
              <a:ext cx="1234609" cy="414315"/>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Left-Right Arrow 6"/>
            <p:cNvSpPr txBox="1"/>
            <p:nvPr/>
          </p:nvSpPr>
          <p:spPr>
            <a:xfrm rot="3600000">
              <a:off x="4518522" y="2162499"/>
              <a:ext cx="986020" cy="24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p:txBody>
        </p:sp>
      </p:grpSp>
      <p:grpSp>
        <p:nvGrpSpPr>
          <p:cNvPr id="6" name="Group 5"/>
          <p:cNvGrpSpPr/>
          <p:nvPr/>
        </p:nvGrpSpPr>
        <p:grpSpPr>
          <a:xfrm>
            <a:off x="5190151" y="4542713"/>
            <a:ext cx="2123969" cy="803461"/>
            <a:chOff x="4805468" y="3388331"/>
            <a:chExt cx="2367515" cy="1183757"/>
          </a:xfrm>
        </p:grpSpPr>
        <p:sp>
          <p:nvSpPr>
            <p:cNvPr id="16" name="Rounded Rectangle 15"/>
            <p:cNvSpPr/>
            <p:nvPr/>
          </p:nvSpPr>
          <p:spPr>
            <a:xfrm>
              <a:off x="4805468" y="3388331"/>
              <a:ext cx="2367515" cy="11837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8"/>
            <p:cNvSpPr txBox="1"/>
            <p:nvPr/>
          </p:nvSpPr>
          <p:spPr>
            <a:xfrm>
              <a:off x="4840137" y="3423003"/>
              <a:ext cx="2298172" cy="1114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kern="1200" dirty="0" smtClean="0"/>
                <a:t>QI Group</a:t>
              </a:r>
            </a:p>
            <a:p>
              <a:pPr lvl="0" algn="ctr" defTabSz="977900">
                <a:lnSpc>
                  <a:spcPct val="90000"/>
                </a:lnSpc>
                <a:spcBef>
                  <a:spcPct val="0"/>
                </a:spcBef>
                <a:spcAft>
                  <a:spcPct val="35000"/>
                </a:spcAft>
              </a:pPr>
              <a:r>
                <a:rPr lang="en-US" kern="1200" dirty="0" smtClean="0">
                  <a:solidFill>
                    <a:srgbClr val="92D050"/>
                  </a:solidFill>
                </a:rPr>
                <a:t>Audit</a:t>
              </a:r>
              <a:endParaRPr lang="en-US" kern="1200" dirty="0">
                <a:solidFill>
                  <a:srgbClr val="92D050"/>
                </a:solidFill>
              </a:endParaRPr>
            </a:p>
          </p:txBody>
        </p:sp>
      </p:grpSp>
      <p:grpSp>
        <p:nvGrpSpPr>
          <p:cNvPr id="8" name="Group 7"/>
          <p:cNvGrpSpPr/>
          <p:nvPr/>
        </p:nvGrpSpPr>
        <p:grpSpPr>
          <a:xfrm>
            <a:off x="1511070" y="4562645"/>
            <a:ext cx="2123969" cy="803461"/>
            <a:chOff x="894690" y="3388331"/>
            <a:chExt cx="2367515" cy="1183757"/>
          </a:xfrm>
        </p:grpSpPr>
        <p:sp>
          <p:nvSpPr>
            <p:cNvPr id="12" name="Rounded Rectangle 11"/>
            <p:cNvSpPr/>
            <p:nvPr/>
          </p:nvSpPr>
          <p:spPr>
            <a:xfrm>
              <a:off x="894690" y="3388331"/>
              <a:ext cx="2367515" cy="11837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12"/>
            <p:cNvSpPr txBox="1"/>
            <p:nvPr/>
          </p:nvSpPr>
          <p:spPr>
            <a:xfrm>
              <a:off x="929360" y="3423003"/>
              <a:ext cx="2298172" cy="1114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kern="1200" dirty="0" smtClean="0"/>
                <a:t>JCRI</a:t>
              </a:r>
            </a:p>
            <a:p>
              <a:pPr lvl="0" algn="ctr" defTabSz="977900">
                <a:lnSpc>
                  <a:spcPct val="90000"/>
                </a:lnSpc>
                <a:spcBef>
                  <a:spcPct val="0"/>
                </a:spcBef>
                <a:spcAft>
                  <a:spcPct val="35000"/>
                </a:spcAft>
              </a:pPr>
              <a:r>
                <a:rPr lang="en-US" kern="1200" dirty="0" smtClean="0">
                  <a:solidFill>
                    <a:srgbClr val="92D050"/>
                  </a:solidFill>
                </a:rPr>
                <a:t>Educate</a:t>
              </a:r>
              <a:endParaRPr lang="en-US" kern="1200" dirty="0">
                <a:solidFill>
                  <a:srgbClr val="92D050"/>
                </a:solidFill>
              </a:endParaRPr>
            </a:p>
          </p:txBody>
        </p:sp>
      </p:grpSp>
      <p:grpSp>
        <p:nvGrpSpPr>
          <p:cNvPr id="9" name="Group 8"/>
          <p:cNvGrpSpPr/>
          <p:nvPr/>
        </p:nvGrpSpPr>
        <p:grpSpPr>
          <a:xfrm>
            <a:off x="3080196" y="3557717"/>
            <a:ext cx="371694" cy="837976"/>
            <a:chOff x="2848985" y="1669489"/>
            <a:chExt cx="414315" cy="1234609"/>
          </a:xfrm>
        </p:grpSpPr>
        <p:sp>
          <p:nvSpPr>
            <p:cNvPr id="10" name="Left-Right Arrow 9"/>
            <p:cNvSpPr/>
            <p:nvPr/>
          </p:nvSpPr>
          <p:spPr>
            <a:xfrm rot="18000000">
              <a:off x="2438838" y="2079636"/>
              <a:ext cx="1234609" cy="414315"/>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Left-Right Arrow 14"/>
            <p:cNvSpPr txBox="1"/>
            <p:nvPr/>
          </p:nvSpPr>
          <p:spPr>
            <a:xfrm rot="18000000">
              <a:off x="2563133" y="2162499"/>
              <a:ext cx="986020" cy="24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p:txBody>
        </p:sp>
      </p:grpSp>
      <p:sp>
        <p:nvSpPr>
          <p:cNvPr id="25" name="TextBox 24"/>
          <p:cNvSpPr txBox="1"/>
          <p:nvPr/>
        </p:nvSpPr>
        <p:spPr>
          <a:xfrm>
            <a:off x="2895600" y="2025295"/>
            <a:ext cx="3071646" cy="461665"/>
          </a:xfrm>
          <a:prstGeom prst="rect">
            <a:avLst/>
          </a:prstGeom>
          <a:noFill/>
          <a:ln w="38100">
            <a:solidFill>
              <a:srgbClr val="00B050"/>
            </a:solidFill>
          </a:ln>
        </p:spPr>
        <p:txBody>
          <a:bodyPr wrap="square" rtlCol="0">
            <a:spAutoFit/>
          </a:bodyPr>
          <a:lstStyle/>
          <a:p>
            <a:r>
              <a:rPr lang="en-US" sz="2400" dirty="0">
                <a:solidFill>
                  <a:srgbClr val="00B050"/>
                </a:solidFill>
              </a:rPr>
              <a:t>Quality Feedback Loop</a:t>
            </a:r>
          </a:p>
        </p:txBody>
      </p:sp>
      <p:grpSp>
        <p:nvGrpSpPr>
          <p:cNvPr id="26" name="Group 25"/>
          <p:cNvGrpSpPr/>
          <p:nvPr/>
        </p:nvGrpSpPr>
        <p:grpSpPr>
          <a:xfrm rot="7239028">
            <a:off x="4226748" y="4540672"/>
            <a:ext cx="371694" cy="837976"/>
            <a:chOff x="4804374" y="1669489"/>
            <a:chExt cx="414315" cy="1234609"/>
          </a:xfrm>
        </p:grpSpPr>
        <p:sp>
          <p:nvSpPr>
            <p:cNvPr id="27" name="Left-Right Arrow 26"/>
            <p:cNvSpPr/>
            <p:nvPr/>
          </p:nvSpPr>
          <p:spPr>
            <a:xfrm rot="3600000">
              <a:off x="4394227" y="2079636"/>
              <a:ext cx="1234609" cy="414315"/>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Left-Right Arrow 6"/>
            <p:cNvSpPr txBox="1"/>
            <p:nvPr/>
          </p:nvSpPr>
          <p:spPr>
            <a:xfrm rot="3600000">
              <a:off x="4518522" y="2162499"/>
              <a:ext cx="986020" cy="24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p:txBody>
        </p:sp>
      </p:grpSp>
    </p:spTree>
    <p:extLst>
      <p:ext uri="{BB962C8B-B14F-4D97-AF65-F5344CB8AC3E}">
        <p14:creationId xmlns:p14="http://schemas.microsoft.com/office/powerpoint/2010/main" val="305521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477411" cy="5181600"/>
          </a:xfrm>
        </p:spPr>
        <p:txBody>
          <a:bodyPr/>
          <a:lstStyle/>
          <a:p>
            <a:r>
              <a:rPr lang="en-US" sz="2000" dirty="0" smtClean="0"/>
              <a:t>Touched on by Kyle at last CE</a:t>
            </a:r>
          </a:p>
          <a:p>
            <a:endParaRPr lang="en-US" sz="2000" dirty="0"/>
          </a:p>
          <a:p>
            <a:r>
              <a:rPr lang="en-US" sz="2000" dirty="0" smtClean="0"/>
              <a:t>Reviewer Comment:  “This </a:t>
            </a:r>
            <a:r>
              <a:rPr lang="en-US" sz="2000" dirty="0"/>
              <a:t>is </a:t>
            </a:r>
            <a:r>
              <a:rPr lang="en-US" sz="2000" dirty="0" smtClean="0"/>
              <a:t>not a great </a:t>
            </a:r>
            <a:r>
              <a:rPr lang="en-US" sz="2000" dirty="0"/>
              <a:t>study, but it’s low risk, so it can be approved.”</a:t>
            </a:r>
          </a:p>
          <a:p>
            <a:pPr marL="114300" indent="0">
              <a:buNone/>
            </a:pPr>
            <a:endParaRPr lang="en-US" dirty="0" smtClean="0"/>
          </a:p>
          <a:p>
            <a:endParaRPr lang="en-US" dirty="0" smtClean="0"/>
          </a:p>
          <a:p>
            <a:r>
              <a:rPr lang="en-US" sz="2000" dirty="0" smtClean="0"/>
              <a:t>Reviewer Comments</a:t>
            </a:r>
            <a:r>
              <a:rPr lang="en-US" dirty="0" smtClean="0"/>
              <a:t>     </a:t>
            </a:r>
            <a:r>
              <a:rPr lang="en-US" dirty="0" smtClean="0">
                <a:sym typeface="Wingdings" panose="05000000000000000000" pitchFamily="2" charset="2"/>
              </a:rPr>
              <a:t> </a:t>
            </a:r>
            <a:endParaRPr lang="en-US" dirty="0" smtClean="0"/>
          </a:p>
          <a:p>
            <a:endParaRPr lang="en-US" dirty="0" smtClean="0"/>
          </a:p>
          <a:p>
            <a:endParaRPr lang="en-US" dirty="0"/>
          </a:p>
          <a:p>
            <a:r>
              <a:rPr lang="en-US" sz="2000" dirty="0" smtClean="0"/>
              <a:t>Where your comment will be seen by:</a:t>
            </a:r>
          </a:p>
          <a:p>
            <a:pPr lvl="1"/>
            <a:r>
              <a:rPr lang="en-US" dirty="0" smtClean="0"/>
              <a:t>Jefferson Auditors</a:t>
            </a:r>
          </a:p>
          <a:p>
            <a:pPr lvl="1"/>
            <a:r>
              <a:rPr lang="en-US" dirty="0" smtClean="0"/>
              <a:t>AAHRPP Reviewers</a:t>
            </a:r>
          </a:p>
          <a:p>
            <a:pPr lvl="1"/>
            <a:r>
              <a:rPr lang="en-US" dirty="0" smtClean="0"/>
              <a:t>FDA Inspectors</a:t>
            </a:r>
          </a:p>
          <a:p>
            <a:pPr marL="114300" indent="0">
              <a:buNone/>
            </a:pPr>
            <a:endParaRPr lang="en-US" dirty="0" smtClean="0"/>
          </a:p>
          <a:p>
            <a:pPr marL="114300" indent="0">
              <a:buNone/>
            </a:pPr>
            <a:endParaRPr lang="en-US" dirty="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Reviewer Comments</a:t>
            </a:r>
            <a:endParaRPr lang="en-US" dirty="0">
              <a:solidFill>
                <a:schemeClr val="tx1"/>
              </a:solidFill>
            </a:endParaRPr>
          </a:p>
        </p:txBody>
      </p:sp>
      <p:sp>
        <p:nvSpPr>
          <p:cNvPr id="5" name="Right Arrow 4"/>
          <p:cNvSpPr/>
          <p:nvPr/>
        </p:nvSpPr>
        <p:spPr>
          <a:xfrm rot="779446">
            <a:off x="3115581" y="3698706"/>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20722418">
            <a:off x="3113687" y="3157450"/>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0722418">
            <a:off x="6162901" y="3756768"/>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779446">
            <a:off x="6161008" y="3172833"/>
            <a:ext cx="952662"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094262" y="3809800"/>
            <a:ext cx="2133601" cy="400110"/>
          </a:xfrm>
          <a:prstGeom prst="rect">
            <a:avLst/>
          </a:prstGeom>
          <a:noFill/>
        </p:spPr>
        <p:txBody>
          <a:bodyPr wrap="square" rtlCol="0">
            <a:spAutoFit/>
          </a:bodyPr>
          <a:lstStyle/>
          <a:p>
            <a:r>
              <a:rPr lang="en-US" sz="2000" dirty="0" smtClean="0">
                <a:latin typeface="Trebuchet MS" panose="020B0603020202020204" pitchFamily="34" charset="0"/>
              </a:rPr>
              <a:t>Meeting Minutes</a:t>
            </a:r>
            <a:endParaRPr lang="en-US" sz="2000" dirty="0">
              <a:latin typeface="Trebuchet MS" panose="020B0603020202020204" pitchFamily="34" charset="0"/>
            </a:endParaRPr>
          </a:p>
        </p:txBody>
      </p:sp>
      <p:sp>
        <p:nvSpPr>
          <p:cNvPr id="14" name="TextBox 13"/>
          <p:cNvSpPr txBox="1"/>
          <p:nvPr/>
        </p:nvSpPr>
        <p:spPr>
          <a:xfrm>
            <a:off x="4340891" y="3048000"/>
            <a:ext cx="1506438" cy="400110"/>
          </a:xfrm>
          <a:prstGeom prst="rect">
            <a:avLst/>
          </a:prstGeom>
          <a:noFill/>
        </p:spPr>
        <p:txBody>
          <a:bodyPr wrap="square" rtlCol="0">
            <a:spAutoFit/>
          </a:bodyPr>
          <a:lstStyle/>
          <a:p>
            <a:r>
              <a:rPr lang="en-US" sz="2000" dirty="0" smtClean="0">
                <a:latin typeface="Trebuchet MS" panose="020B0603020202020204" pitchFamily="34" charset="0"/>
              </a:rPr>
              <a:t>Email to PI</a:t>
            </a:r>
            <a:endParaRPr lang="en-US" sz="2000" dirty="0">
              <a:latin typeface="Trebuchet MS" panose="020B0603020202020204" pitchFamily="34" charset="0"/>
            </a:endParaRPr>
          </a:p>
        </p:txBody>
      </p:sp>
      <p:sp>
        <p:nvSpPr>
          <p:cNvPr id="15" name="TextBox 14"/>
          <p:cNvSpPr txBox="1"/>
          <p:nvPr/>
        </p:nvSpPr>
        <p:spPr>
          <a:xfrm>
            <a:off x="7220110" y="3442440"/>
            <a:ext cx="1447801" cy="400110"/>
          </a:xfrm>
          <a:prstGeom prst="rect">
            <a:avLst/>
          </a:prstGeom>
          <a:noFill/>
        </p:spPr>
        <p:txBody>
          <a:bodyPr wrap="square" rtlCol="0">
            <a:spAutoFit/>
          </a:bodyPr>
          <a:lstStyle/>
          <a:p>
            <a:r>
              <a:rPr lang="en-US" sz="2000" dirty="0" smtClean="0">
                <a:latin typeface="Trebuchet MS" panose="020B0603020202020204" pitchFamily="34" charset="0"/>
              </a:rPr>
              <a:t>Study File</a:t>
            </a:r>
            <a:endParaRPr lang="en-US" sz="2000" dirty="0">
              <a:latin typeface="Trebuchet MS" panose="020B0603020202020204" pitchFamily="34" charset="0"/>
            </a:endParaRPr>
          </a:p>
        </p:txBody>
      </p:sp>
    </p:spTree>
    <p:extLst>
      <p:ext uri="{BB962C8B-B14F-4D97-AF65-F5344CB8AC3E}">
        <p14:creationId xmlns:p14="http://schemas.microsoft.com/office/powerpoint/2010/main" val="2983510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447800"/>
            <a:ext cx="8068236" cy="4561114"/>
          </a:xfrm>
        </p:spPr>
        <p:txBody>
          <a:bodyPr/>
          <a:lstStyle/>
          <a:p>
            <a:pPr marL="114300" indent="0">
              <a:buNone/>
            </a:pPr>
            <a:endParaRPr lang="en-US" dirty="0" smtClean="0"/>
          </a:p>
          <a:p>
            <a:pPr marL="114300" indent="0">
              <a:buNone/>
            </a:pPr>
            <a:r>
              <a:rPr lang="en-US" dirty="0" smtClean="0"/>
              <a:t>   </a:t>
            </a:r>
            <a:endParaRPr lang="en-US" dirty="0"/>
          </a:p>
          <a:p>
            <a:pPr marL="114300" indent="0">
              <a:buNone/>
            </a:pPr>
            <a:endParaRPr lang="en-US" dirty="0" smtClean="0"/>
          </a:p>
          <a:p>
            <a:pPr marL="114300" indent="0">
              <a:buNone/>
            </a:pPr>
            <a:endParaRPr lang="en-US" dirty="0"/>
          </a:p>
          <a:p>
            <a:pPr marL="411163" lvl="1" indent="0">
              <a:buNone/>
            </a:pPr>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Review Submissions Carefully</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168660" y="2209799"/>
            <a:ext cx="1955540" cy="2753719"/>
          </a:xfrm>
          <a:prstGeom prst="rect">
            <a:avLst/>
          </a:prstGeom>
        </p:spPr>
      </p:pic>
      <p:pic>
        <p:nvPicPr>
          <p:cNvPr id="5" name="Picture 4"/>
          <p:cNvPicPr>
            <a:picLocks noChangeAspect="1"/>
          </p:cNvPicPr>
          <p:nvPr/>
        </p:nvPicPr>
        <p:blipFill>
          <a:blip r:embed="rId3"/>
          <a:stretch>
            <a:fillRect/>
          </a:stretch>
        </p:blipFill>
        <p:spPr>
          <a:xfrm>
            <a:off x="5562600" y="2179287"/>
            <a:ext cx="1905000" cy="2784231"/>
          </a:xfrm>
          <a:prstGeom prst="rect">
            <a:avLst/>
          </a:prstGeom>
        </p:spPr>
      </p:pic>
      <p:sp>
        <p:nvSpPr>
          <p:cNvPr id="6" name="TextBox 5"/>
          <p:cNvSpPr txBox="1"/>
          <p:nvPr/>
        </p:nvSpPr>
        <p:spPr>
          <a:xfrm>
            <a:off x="3962400" y="3200400"/>
            <a:ext cx="838200" cy="646331"/>
          </a:xfrm>
          <a:prstGeom prst="rect">
            <a:avLst/>
          </a:prstGeom>
          <a:noFill/>
        </p:spPr>
        <p:txBody>
          <a:bodyPr wrap="square" rtlCol="0">
            <a:spAutoFit/>
          </a:bodyPr>
          <a:lstStyle/>
          <a:p>
            <a:r>
              <a:rPr lang="en-US" sz="3600" dirty="0" smtClean="0"/>
              <a:t>VS.</a:t>
            </a:r>
            <a:endParaRPr lang="en-US" sz="3600" dirty="0"/>
          </a:p>
        </p:txBody>
      </p:sp>
    </p:spTree>
    <p:extLst>
      <p:ext uri="{BB962C8B-B14F-4D97-AF65-F5344CB8AC3E}">
        <p14:creationId xmlns:p14="http://schemas.microsoft.com/office/powerpoint/2010/main" val="133109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533400"/>
            <a:ext cx="4572000" cy="646331"/>
          </a:xfrm>
          <a:prstGeom prst="rect">
            <a:avLst/>
          </a:prstGeom>
          <a:noFill/>
          <a:ln w="38100">
            <a:solidFill>
              <a:srgbClr val="00B050"/>
            </a:solidFill>
          </a:ln>
        </p:spPr>
        <p:txBody>
          <a:bodyPr wrap="square" rtlCol="0">
            <a:spAutoFit/>
          </a:bodyPr>
          <a:lstStyle/>
          <a:p>
            <a:r>
              <a:rPr lang="en-US" sz="3600" dirty="0" smtClean="0">
                <a:solidFill>
                  <a:srgbClr val="00B050"/>
                </a:solidFill>
              </a:rPr>
              <a:t>Thank you!  Questions?</a:t>
            </a:r>
            <a:endParaRPr lang="en-US" sz="3600" dirty="0">
              <a:solidFill>
                <a:srgbClr val="00B050"/>
              </a:solidFill>
            </a:endParaRPr>
          </a:p>
        </p:txBody>
      </p:sp>
    </p:spTree>
    <p:extLst>
      <p:ext uri="{BB962C8B-B14F-4D97-AF65-F5344CB8AC3E}">
        <p14:creationId xmlns:p14="http://schemas.microsoft.com/office/powerpoint/2010/main" val="3263360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447800"/>
            <a:ext cx="8068236" cy="4561114"/>
          </a:xfrm>
        </p:spPr>
        <p:txBody>
          <a:bodyPr/>
          <a:lstStyle/>
          <a:p>
            <a:r>
              <a:rPr lang="en-US" dirty="0" smtClean="0"/>
              <a:t>“Never </a:t>
            </a:r>
            <a:r>
              <a:rPr lang="en-US" dirty="0"/>
              <a:t>attribute to malice that which is </a:t>
            </a:r>
            <a:r>
              <a:rPr lang="en-US" dirty="0" smtClean="0"/>
              <a:t>adequately explained </a:t>
            </a:r>
            <a:r>
              <a:rPr lang="en-US" dirty="0"/>
              <a:t>by </a:t>
            </a:r>
            <a:r>
              <a:rPr lang="en-US" dirty="0" smtClean="0"/>
              <a:t>stupidity.”</a:t>
            </a:r>
          </a:p>
          <a:p>
            <a:endParaRPr lang="en-US" dirty="0"/>
          </a:p>
          <a:p>
            <a:endParaRPr lang="en-US" dirty="0" smtClean="0"/>
          </a:p>
          <a:p>
            <a:endParaRPr lang="en-US" dirty="0"/>
          </a:p>
          <a:p>
            <a:endParaRPr lang="en-US" dirty="0" smtClean="0"/>
          </a:p>
          <a:p>
            <a:endParaRPr lang="en-US" dirty="0"/>
          </a:p>
          <a:p>
            <a:endParaRPr lang="en-US" dirty="0" smtClean="0"/>
          </a:p>
          <a:p>
            <a:pPr marL="411163" lvl="1" indent="0">
              <a:buNone/>
            </a:pPr>
            <a:r>
              <a:rPr lang="en-US" dirty="0"/>
              <a:t>	</a:t>
            </a:r>
            <a:r>
              <a:rPr lang="en-US" dirty="0" smtClean="0"/>
              <a:t>   Deception 			    Mistakes</a:t>
            </a:r>
          </a:p>
          <a:p>
            <a:pPr marL="114300" indent="0">
              <a:buNone/>
            </a:pPr>
            <a:r>
              <a:rPr lang="en-US" dirty="0" smtClean="0"/>
              <a:t>   </a:t>
            </a:r>
            <a:endParaRPr lang="en-US" dirty="0"/>
          </a:p>
          <a:p>
            <a:pPr marL="114300" indent="0">
              <a:buNone/>
            </a:pPr>
            <a:endParaRPr lang="en-US" dirty="0" smtClean="0"/>
          </a:p>
          <a:p>
            <a:pPr marL="114300" indent="0">
              <a:buNone/>
            </a:pPr>
            <a:endParaRPr lang="en-US" dirty="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Hanlon’s Razor</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5590775" y="2795636"/>
            <a:ext cx="1033872" cy="1455860"/>
          </a:xfrm>
          <a:prstGeom prst="rect">
            <a:avLst/>
          </a:prstGeom>
        </p:spPr>
      </p:pic>
      <p:pic>
        <p:nvPicPr>
          <p:cNvPr id="5" name="Picture 4"/>
          <p:cNvPicPr>
            <a:picLocks noChangeAspect="1"/>
          </p:cNvPicPr>
          <p:nvPr/>
        </p:nvPicPr>
        <p:blipFill>
          <a:blip r:embed="rId3"/>
          <a:stretch>
            <a:fillRect/>
          </a:stretch>
        </p:blipFill>
        <p:spPr>
          <a:xfrm>
            <a:off x="1933175" y="2803696"/>
            <a:ext cx="990600" cy="1447800"/>
          </a:xfrm>
          <a:prstGeom prst="rect">
            <a:avLst/>
          </a:prstGeom>
        </p:spPr>
      </p:pic>
      <p:sp>
        <p:nvSpPr>
          <p:cNvPr id="6" name="TextBox 5"/>
          <p:cNvSpPr txBox="1"/>
          <p:nvPr/>
        </p:nvSpPr>
        <p:spPr>
          <a:xfrm>
            <a:off x="3962400" y="3200400"/>
            <a:ext cx="838200" cy="646331"/>
          </a:xfrm>
          <a:prstGeom prst="rect">
            <a:avLst/>
          </a:prstGeom>
          <a:noFill/>
        </p:spPr>
        <p:txBody>
          <a:bodyPr wrap="square" rtlCol="0">
            <a:spAutoFit/>
          </a:bodyPr>
          <a:lstStyle/>
          <a:p>
            <a:r>
              <a:rPr lang="en-US" sz="3600" dirty="0" smtClean="0"/>
              <a:t>VS.</a:t>
            </a:r>
            <a:endParaRPr lang="en-US" sz="3600" dirty="0"/>
          </a:p>
        </p:txBody>
      </p:sp>
    </p:spTree>
    <p:extLst>
      <p:ext uri="{BB962C8B-B14F-4D97-AF65-F5344CB8AC3E}">
        <p14:creationId xmlns:p14="http://schemas.microsoft.com/office/powerpoint/2010/main" val="233200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143000"/>
            <a:ext cx="8068236" cy="4865914"/>
          </a:xfrm>
        </p:spPr>
        <p:txBody>
          <a:bodyPr/>
          <a:lstStyle/>
          <a:p>
            <a:r>
              <a:rPr lang="en-US" dirty="0" smtClean="0"/>
              <a:t>IRB submissions contain:               and  </a:t>
            </a:r>
          </a:p>
          <a:p>
            <a:pPr marL="114300" indent="0">
              <a:buNone/>
            </a:pPr>
            <a:endParaRPr lang="en-US" dirty="0" smtClean="0"/>
          </a:p>
          <a:p>
            <a:r>
              <a:rPr lang="en-US" dirty="0" smtClean="0"/>
              <a:t>Reasons:</a:t>
            </a:r>
          </a:p>
          <a:p>
            <a:pPr lvl="1"/>
            <a:r>
              <a:rPr lang="en-US" dirty="0" smtClean="0"/>
              <a:t>Mistakes/Sloppiness</a:t>
            </a:r>
          </a:p>
          <a:p>
            <a:pPr lvl="1"/>
            <a:r>
              <a:rPr lang="en-US" dirty="0" smtClean="0"/>
              <a:t>Inexperience</a:t>
            </a:r>
          </a:p>
          <a:p>
            <a:pPr lvl="1"/>
            <a:r>
              <a:rPr lang="en-US" dirty="0" smtClean="0"/>
              <a:t>Multiple people working on submission</a:t>
            </a:r>
          </a:p>
          <a:p>
            <a:pPr lvl="1"/>
            <a:r>
              <a:rPr lang="en-US" dirty="0" smtClean="0"/>
              <a:t>Similar info in different places</a:t>
            </a:r>
          </a:p>
          <a:p>
            <a:pPr lvl="1"/>
            <a:endParaRPr lang="en-US" dirty="0" smtClean="0"/>
          </a:p>
          <a:p>
            <a:pPr lvl="1"/>
            <a:r>
              <a:rPr lang="en-US" dirty="0" smtClean="0"/>
              <a:t> </a:t>
            </a:r>
          </a:p>
          <a:p>
            <a:pPr marL="411163" lvl="1" indent="0">
              <a:buNone/>
            </a:pPr>
            <a:endParaRPr lang="en-US" dirty="0" smtClean="0"/>
          </a:p>
          <a:p>
            <a:pPr lvl="1"/>
            <a:endParaRPr lang="en-US" dirty="0" smtClean="0"/>
          </a:p>
          <a:p>
            <a:pPr marL="114300" indent="0">
              <a:buNone/>
            </a:pPr>
            <a:endParaRPr lang="en-US" dirty="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IRB Submissions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4267200" y="685800"/>
            <a:ext cx="1033872" cy="1455860"/>
          </a:xfrm>
          <a:prstGeom prst="rect">
            <a:avLst/>
          </a:prstGeom>
        </p:spPr>
      </p:pic>
      <p:pic>
        <p:nvPicPr>
          <p:cNvPr id="5" name="Picture 4"/>
          <p:cNvPicPr>
            <a:picLocks noChangeAspect="1"/>
          </p:cNvPicPr>
          <p:nvPr/>
        </p:nvPicPr>
        <p:blipFill>
          <a:blip r:embed="rId3"/>
          <a:stretch>
            <a:fillRect/>
          </a:stretch>
        </p:blipFill>
        <p:spPr>
          <a:xfrm>
            <a:off x="6012941" y="723168"/>
            <a:ext cx="990600" cy="1447800"/>
          </a:xfrm>
          <a:prstGeom prst="rect">
            <a:avLst/>
          </a:prstGeom>
        </p:spPr>
      </p:pic>
      <p:pic>
        <p:nvPicPr>
          <p:cNvPr id="6" name="Picture 5"/>
          <p:cNvPicPr>
            <a:picLocks noChangeAspect="1"/>
          </p:cNvPicPr>
          <p:nvPr/>
        </p:nvPicPr>
        <p:blipFill>
          <a:blip r:embed="rId3"/>
          <a:stretch>
            <a:fillRect/>
          </a:stretch>
        </p:blipFill>
        <p:spPr>
          <a:xfrm>
            <a:off x="1447800" y="3962400"/>
            <a:ext cx="609600" cy="890954"/>
          </a:xfrm>
          <a:prstGeom prst="rect">
            <a:avLst/>
          </a:prstGeom>
        </p:spPr>
      </p:pic>
    </p:spTree>
    <p:extLst>
      <p:ext uri="{BB962C8B-B14F-4D97-AF65-F5344CB8AC3E}">
        <p14:creationId xmlns:p14="http://schemas.microsoft.com/office/powerpoint/2010/main" val="24995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143000"/>
            <a:ext cx="8068236" cy="4865914"/>
          </a:xfrm>
        </p:spPr>
        <p:txBody>
          <a:bodyPr/>
          <a:lstStyle/>
          <a:p>
            <a:r>
              <a:rPr lang="en-US" dirty="0" smtClean="0"/>
              <a:t>Enrolling more subjects than study was approved for</a:t>
            </a:r>
          </a:p>
          <a:p>
            <a:r>
              <a:rPr lang="en-US" dirty="0" smtClean="0"/>
              <a:t>Submitting a specific consent form (e.g. surrogate, assent) but using it inconsistently</a:t>
            </a:r>
          </a:p>
          <a:p>
            <a:r>
              <a:rPr lang="en-US" dirty="0" smtClean="0"/>
              <a:t>Missing some procedures indicated in the protocol</a:t>
            </a:r>
          </a:p>
          <a:p>
            <a:r>
              <a:rPr lang="en-US" dirty="0" smtClean="0"/>
              <a:t>Collecting more PHI than specified</a:t>
            </a:r>
          </a:p>
          <a:p>
            <a:pPr marL="114300" indent="0">
              <a:buNone/>
            </a:pPr>
            <a:endParaRPr lang="en-US" dirty="0" smtClean="0"/>
          </a:p>
          <a:p>
            <a:pPr marL="114300" indent="0">
              <a:buNone/>
            </a:pPr>
            <a:endParaRPr lang="en-US" dirty="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Examples of Submissions vs. Reality</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643636" y="3124200"/>
            <a:ext cx="7793451" cy="2667000"/>
          </a:xfrm>
          <a:prstGeom prst="rect">
            <a:avLst/>
          </a:prstGeom>
        </p:spPr>
      </p:pic>
    </p:spTree>
    <p:extLst>
      <p:ext uri="{BB962C8B-B14F-4D97-AF65-F5344CB8AC3E}">
        <p14:creationId xmlns:p14="http://schemas.microsoft.com/office/powerpoint/2010/main" val="3629209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143000"/>
            <a:ext cx="8068236" cy="5181600"/>
          </a:xfrm>
        </p:spPr>
        <p:txBody>
          <a:bodyPr/>
          <a:lstStyle/>
          <a:p>
            <a:r>
              <a:rPr lang="en-US" dirty="0" smtClean="0"/>
              <a:t>To ensure ‘pertinent </a:t>
            </a:r>
            <a:r>
              <a:rPr lang="en-US" dirty="0"/>
              <a:t>regulatory </a:t>
            </a:r>
            <a:r>
              <a:rPr lang="en-US" dirty="0" smtClean="0"/>
              <a:t>determinations’ are made when reviewing studies</a:t>
            </a:r>
          </a:p>
          <a:p>
            <a:r>
              <a:rPr lang="en-US" dirty="0" smtClean="0"/>
              <a:t>Review for ‘good science’ and protection of subjects </a:t>
            </a:r>
          </a:p>
          <a:p>
            <a:r>
              <a:rPr lang="en-US" dirty="0" smtClean="0"/>
              <a:t>To help standardize reviews (e.g. RQ-E1:  20 Possible elements of consent - 45 CFR 46.116) </a:t>
            </a:r>
          </a:p>
          <a:p>
            <a:pPr lvl="1"/>
            <a:endParaRPr lang="en-US" sz="1000" dirty="0" smtClean="0">
              <a:solidFill>
                <a:srgbClr val="00B050"/>
              </a:solidFill>
            </a:endParaRPr>
          </a:p>
          <a:p>
            <a:pPr lvl="1"/>
            <a:r>
              <a:rPr lang="en-US" sz="1200" dirty="0" smtClean="0">
                <a:solidFill>
                  <a:srgbClr val="00B050"/>
                </a:solidFill>
              </a:rPr>
              <a:t>RQ-1</a:t>
            </a:r>
            <a:r>
              <a:rPr lang="en-US" sz="1200" dirty="0">
                <a:solidFill>
                  <a:srgbClr val="00B050"/>
                </a:solidFill>
              </a:rPr>
              <a:t>:  Reviewer Questionnaire for Initial and Continuing Review</a:t>
            </a:r>
          </a:p>
          <a:p>
            <a:pPr lvl="1"/>
            <a:r>
              <a:rPr lang="en-US" sz="1200" dirty="0"/>
              <a:t>RQ-2:  Reviewer Questionnaire for Research Involving the Department of Defense</a:t>
            </a:r>
          </a:p>
          <a:p>
            <a:pPr lvl="1"/>
            <a:r>
              <a:rPr lang="en-US" sz="1200" dirty="0"/>
              <a:t>RQ-3:  Reviewer Questionnaire for Expedited Continuing Reviews</a:t>
            </a:r>
          </a:p>
          <a:p>
            <a:pPr lvl="1"/>
            <a:r>
              <a:rPr lang="en-US" sz="1200" dirty="0"/>
              <a:t>RQ-4:  Reviewer Questionnaire for Exempt Reviews</a:t>
            </a:r>
          </a:p>
          <a:p>
            <a:pPr lvl="1"/>
            <a:r>
              <a:rPr lang="en-US" sz="1200" dirty="0"/>
              <a:t>RQ-B1:  Reviewer Questionnaire for Research Involving Pregnant Women or Fetuses </a:t>
            </a:r>
          </a:p>
          <a:p>
            <a:pPr lvl="1"/>
            <a:r>
              <a:rPr lang="en-US" sz="1200" dirty="0"/>
              <a:t>RQ-B2:  Reviewer Questionnaire for Research Involving Neonates of Uncertain Viability</a:t>
            </a:r>
          </a:p>
          <a:p>
            <a:pPr lvl="1"/>
            <a:r>
              <a:rPr lang="en-US" sz="1200" dirty="0"/>
              <a:t>RQ-B3:  Reviewer Questionnaire for Research Involving Non-Viable Neonates</a:t>
            </a:r>
          </a:p>
          <a:p>
            <a:pPr lvl="1"/>
            <a:r>
              <a:rPr lang="en-US" sz="1200" dirty="0"/>
              <a:t>RQ-B4:  Reviewer Questionnaire for Research Involving Fetal Material</a:t>
            </a:r>
          </a:p>
          <a:p>
            <a:pPr lvl="1"/>
            <a:r>
              <a:rPr lang="en-US" sz="1200" dirty="0"/>
              <a:t>RQ-C1:  Reviewer Questionnaire for Research Involving Prisoners</a:t>
            </a:r>
          </a:p>
          <a:p>
            <a:pPr lvl="1"/>
            <a:r>
              <a:rPr lang="en-US" sz="1200" dirty="0">
                <a:solidFill>
                  <a:srgbClr val="00B050"/>
                </a:solidFill>
              </a:rPr>
              <a:t>RQ-E1:  Reviewer Checklist for Informed Consent Procedure and Documentation</a:t>
            </a:r>
          </a:p>
          <a:p>
            <a:pPr marL="114300" indent="0">
              <a:buNone/>
            </a:pPr>
            <a:endParaRPr lang="en-US" dirty="0" smtClean="0"/>
          </a:p>
          <a:p>
            <a:r>
              <a:rPr lang="en-US" dirty="0" smtClean="0"/>
              <a:t>Note</a:t>
            </a:r>
            <a:r>
              <a:rPr lang="en-US" dirty="0"/>
              <a:t>:  </a:t>
            </a:r>
            <a:r>
              <a:rPr lang="en-US" dirty="0" smtClean="0"/>
              <a:t>The reviewer forms are </a:t>
            </a:r>
            <a:r>
              <a:rPr lang="en-US" dirty="0"/>
              <a:t>not mandated by OHR Policy</a:t>
            </a:r>
          </a:p>
          <a:p>
            <a:endParaRPr lang="en-US" dirty="0" smtClean="0"/>
          </a:p>
          <a:p>
            <a:endParaRPr lang="en-US" dirty="0"/>
          </a:p>
          <a:p>
            <a:endParaRPr lang="en-US" dirty="0" smtClean="0"/>
          </a:p>
          <a:p>
            <a:pPr marL="114300" indent="0">
              <a:buNone/>
            </a:pPr>
            <a:endParaRPr lang="en-US" dirty="0" smtClean="0"/>
          </a:p>
          <a:p>
            <a:endParaRPr lang="en-US" sz="1200" dirty="0"/>
          </a:p>
          <a:p>
            <a:pPr marL="114300" indent="0">
              <a:buNone/>
            </a:pPr>
            <a:endParaRPr lang="en-US" dirty="0" smtClean="0"/>
          </a:p>
          <a:p>
            <a:endParaRPr lang="en-US" dirty="0" smtClean="0"/>
          </a:p>
          <a:p>
            <a:endParaRPr lang="en-US" dirty="0" smtClean="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IRB Reviewer Forms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7680314" y="3276600"/>
            <a:ext cx="1025697" cy="2105025"/>
          </a:xfrm>
          <a:prstGeom prst="rect">
            <a:avLst/>
          </a:prstGeom>
        </p:spPr>
      </p:pic>
    </p:spTree>
    <p:extLst>
      <p:ext uri="{BB962C8B-B14F-4D97-AF65-F5344CB8AC3E}">
        <p14:creationId xmlns:p14="http://schemas.microsoft.com/office/powerpoint/2010/main" val="1095079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143000"/>
            <a:ext cx="8068236" cy="5181600"/>
          </a:xfrm>
        </p:spPr>
        <p:txBody>
          <a:bodyPr/>
          <a:lstStyle/>
          <a:p>
            <a:r>
              <a:rPr lang="en-US" dirty="0">
                <a:hlinkClick r:id="rId2"/>
              </a:rPr>
              <a:t>https://</a:t>
            </a:r>
            <a:r>
              <a:rPr lang="en-US" dirty="0" smtClean="0">
                <a:hlinkClick r:id="rId2"/>
              </a:rPr>
              <a:t>www.jefferson.edu/university/human_research/members/materials.html</a:t>
            </a:r>
            <a:r>
              <a:rPr lang="en-US" dirty="0" smtClean="0"/>
              <a:t>  </a:t>
            </a:r>
          </a:p>
          <a:p>
            <a:pPr marL="114300" indent="0">
              <a:buNone/>
            </a:pPr>
            <a:endParaRPr lang="en-US" dirty="0" smtClean="0"/>
          </a:p>
          <a:p>
            <a:endParaRPr lang="en-US" dirty="0"/>
          </a:p>
          <a:p>
            <a:endParaRPr lang="en-US" dirty="0" smtClean="0"/>
          </a:p>
          <a:p>
            <a:pPr marL="114300" indent="0">
              <a:buNone/>
            </a:pPr>
            <a:endParaRPr lang="en-US" dirty="0" smtClean="0"/>
          </a:p>
          <a:p>
            <a:endParaRPr lang="en-US" sz="1200" dirty="0"/>
          </a:p>
          <a:p>
            <a:pPr marL="114300" indent="0">
              <a:buNone/>
            </a:pPr>
            <a:endParaRPr lang="en-US" dirty="0" smtClean="0"/>
          </a:p>
          <a:p>
            <a:endParaRPr lang="en-US" dirty="0" smtClean="0"/>
          </a:p>
          <a:p>
            <a:endParaRPr lang="en-US" dirty="0" smtClean="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Reviewer Forms</a:t>
            </a:r>
            <a:endParaRPr lang="en-US" dirty="0">
              <a:solidFill>
                <a:schemeClr val="tx1"/>
              </a:solidFill>
            </a:endParaRPr>
          </a:p>
        </p:txBody>
      </p:sp>
      <p:pic>
        <p:nvPicPr>
          <p:cNvPr id="4" name="Picture 3"/>
          <p:cNvPicPr>
            <a:picLocks noChangeAspect="1"/>
          </p:cNvPicPr>
          <p:nvPr/>
        </p:nvPicPr>
        <p:blipFill>
          <a:blip r:embed="rId3"/>
          <a:stretch>
            <a:fillRect/>
          </a:stretch>
        </p:blipFill>
        <p:spPr>
          <a:xfrm>
            <a:off x="914400" y="2057400"/>
            <a:ext cx="7915275" cy="4048125"/>
          </a:xfrm>
          <a:prstGeom prst="rect">
            <a:avLst/>
          </a:prstGeom>
        </p:spPr>
      </p:pic>
      <p:sp>
        <p:nvSpPr>
          <p:cNvPr id="5" name="Right Arrow 4"/>
          <p:cNvSpPr/>
          <p:nvPr/>
        </p:nvSpPr>
        <p:spPr>
          <a:xfrm>
            <a:off x="409174" y="5737684"/>
            <a:ext cx="457200"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133600" y="3124200"/>
            <a:ext cx="457200" cy="3707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306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990599"/>
            <a:ext cx="8068236" cy="5412361"/>
          </a:xfrm>
        </p:spPr>
        <p:txBody>
          <a:bodyPr/>
          <a:lstStyle/>
          <a:p>
            <a:endParaRPr lang="en-US" dirty="0" smtClean="0"/>
          </a:p>
          <a:p>
            <a:r>
              <a:rPr lang="en-US" dirty="0" smtClean="0"/>
              <a:t>No research procedures/activities may occur after expiration of IRB approval/during a lapse in IRB </a:t>
            </a:r>
            <a:r>
              <a:rPr lang="en-US" dirty="0"/>
              <a:t>approval </a:t>
            </a:r>
            <a:r>
              <a:rPr lang="en-US" sz="1600" dirty="0"/>
              <a:t>(Except to eliminate an apparent immediate hazard to subjects - 21 CFR 312.30</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dirty="0" smtClean="0"/>
              <a:t>If you notice a lapse, and it’s likely the study continued, inform QI</a:t>
            </a:r>
          </a:p>
          <a:p>
            <a:pPr marL="114300" indent="0">
              <a:buNone/>
            </a:pPr>
            <a:r>
              <a:rPr lang="en-US" dirty="0" smtClean="0"/>
              <a:t> </a:t>
            </a:r>
          </a:p>
          <a:p>
            <a:endParaRPr lang="en-US" dirty="0"/>
          </a:p>
          <a:p>
            <a:pPr marL="114300" indent="0">
              <a:buNone/>
            </a:pPr>
            <a:endParaRPr lang="en-US" dirty="0"/>
          </a:p>
          <a:p>
            <a:pPr lvl="1"/>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Study Expiration and Lapses</a:t>
            </a:r>
            <a:endParaRPr lang="en-US" dirty="0">
              <a:solidFill>
                <a:schemeClr val="tx1"/>
              </a:solidFill>
            </a:endParaRPr>
          </a:p>
        </p:txBody>
      </p:sp>
      <p:sp>
        <p:nvSpPr>
          <p:cNvPr id="5" name="TextBox 9"/>
          <p:cNvSpPr txBox="1">
            <a:spLocks noChangeArrowheads="1"/>
          </p:cNvSpPr>
          <p:nvPr/>
        </p:nvSpPr>
        <p:spPr bwMode="auto">
          <a:xfrm>
            <a:off x="672943" y="3057526"/>
            <a:ext cx="12297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CAF17"/>
              </a:buClr>
              <a:buFont typeface="Arial" charset="0"/>
              <a:buChar char="•"/>
              <a:defRPr sz="2200">
                <a:solidFill>
                  <a:schemeClr val="tx1"/>
                </a:solidFill>
                <a:latin typeface="Trebuchet MS" pitchFamily="34" charset="0"/>
              </a:defRPr>
            </a:lvl1pPr>
            <a:lvl2pPr marL="742950" indent="-285750" eaLnBrk="0" hangingPunct="0">
              <a:spcBef>
                <a:spcPct val="20000"/>
              </a:spcBef>
              <a:buClr>
                <a:srgbClr val="FCAF17"/>
              </a:buClr>
              <a:buFont typeface="Arial" charset="0"/>
              <a:buChar char="•"/>
              <a:defRPr sz="2000">
                <a:solidFill>
                  <a:schemeClr val="tx1"/>
                </a:solidFill>
                <a:latin typeface="Trebuchet MS" pitchFamily="34" charset="0"/>
              </a:defRPr>
            </a:lvl2pPr>
            <a:lvl3pPr marL="1143000" indent="-228600" eaLnBrk="0" hangingPunct="0">
              <a:spcBef>
                <a:spcPct val="20000"/>
              </a:spcBef>
              <a:buClr>
                <a:srgbClr val="FCAF17"/>
              </a:buClr>
              <a:buFont typeface="Arial" charset="0"/>
              <a:buChar char="•"/>
              <a:defRPr>
                <a:solidFill>
                  <a:schemeClr val="tx1"/>
                </a:solidFill>
                <a:latin typeface="Trebuchet MS" pitchFamily="34" charset="0"/>
              </a:defRPr>
            </a:lvl3pPr>
            <a:lvl4pPr marL="1600200" indent="-228600" eaLnBrk="0" hangingPunct="0">
              <a:spcBef>
                <a:spcPct val="20000"/>
              </a:spcBef>
              <a:buClr>
                <a:srgbClr val="FCAF17"/>
              </a:buClr>
              <a:buFont typeface="Arial" charset="0"/>
              <a:buChar char="•"/>
              <a:defRPr sz="1600">
                <a:solidFill>
                  <a:schemeClr val="tx1"/>
                </a:solidFill>
                <a:latin typeface="Trebuchet MS" pitchFamily="34" charset="0"/>
              </a:defRPr>
            </a:lvl4pPr>
            <a:lvl5pPr marL="2057400" indent="-228600" eaLnBrk="0" hangingPunct="0">
              <a:spcBef>
                <a:spcPct val="20000"/>
              </a:spcBef>
              <a:buClr>
                <a:srgbClr val="FCAF17"/>
              </a:buClr>
              <a:buFont typeface="Arial" charset="0"/>
              <a:buChar char="•"/>
              <a:defRPr sz="1400">
                <a:solidFill>
                  <a:schemeClr val="tx1"/>
                </a:solidFill>
                <a:latin typeface="Trebuchet MS" pitchFamily="34" charset="0"/>
              </a:defRPr>
            </a:lvl5pPr>
            <a:lvl6pPr marL="25146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6pPr>
            <a:lvl7pPr marL="29718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7pPr>
            <a:lvl8pPr marL="34290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8pPr>
            <a:lvl9pPr marL="38862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9pPr>
          </a:lstStyle>
          <a:p>
            <a:pPr algn="ctr" eaLnBrk="1" hangingPunct="1">
              <a:spcBef>
                <a:spcPct val="0"/>
              </a:spcBef>
              <a:buClrTx/>
              <a:buFontTx/>
              <a:buNone/>
            </a:pPr>
            <a:r>
              <a:rPr lang="en-US" altLang="en-US" sz="1600" dirty="0" smtClean="0"/>
              <a:t>9/15/2020</a:t>
            </a:r>
            <a:endParaRPr lang="en-US" altLang="en-US" sz="1600" dirty="0"/>
          </a:p>
          <a:p>
            <a:pPr algn="ctr" eaLnBrk="1" hangingPunct="1">
              <a:spcBef>
                <a:spcPct val="0"/>
              </a:spcBef>
              <a:buClrTx/>
              <a:buFontTx/>
              <a:buNone/>
            </a:pPr>
            <a:r>
              <a:rPr lang="en-US" altLang="en-US" sz="1600" dirty="0"/>
              <a:t>Study Approved</a:t>
            </a:r>
          </a:p>
        </p:txBody>
      </p:sp>
      <p:sp>
        <p:nvSpPr>
          <p:cNvPr id="6" name="TextBox 10"/>
          <p:cNvSpPr txBox="1">
            <a:spLocks noChangeArrowheads="1"/>
          </p:cNvSpPr>
          <p:nvPr/>
        </p:nvSpPr>
        <p:spPr bwMode="auto">
          <a:xfrm>
            <a:off x="3072806" y="2733024"/>
            <a:ext cx="11490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CAF17"/>
              </a:buClr>
              <a:buFont typeface="Arial" charset="0"/>
              <a:buChar char="•"/>
              <a:defRPr sz="2200">
                <a:solidFill>
                  <a:schemeClr val="tx1"/>
                </a:solidFill>
                <a:latin typeface="Trebuchet MS" pitchFamily="34" charset="0"/>
              </a:defRPr>
            </a:lvl1pPr>
            <a:lvl2pPr marL="742950" indent="-285750" eaLnBrk="0" hangingPunct="0">
              <a:spcBef>
                <a:spcPct val="20000"/>
              </a:spcBef>
              <a:buClr>
                <a:srgbClr val="FCAF17"/>
              </a:buClr>
              <a:buFont typeface="Arial" charset="0"/>
              <a:buChar char="•"/>
              <a:defRPr sz="2000">
                <a:solidFill>
                  <a:schemeClr val="tx1"/>
                </a:solidFill>
                <a:latin typeface="Trebuchet MS" pitchFamily="34" charset="0"/>
              </a:defRPr>
            </a:lvl2pPr>
            <a:lvl3pPr marL="1143000" indent="-228600" eaLnBrk="0" hangingPunct="0">
              <a:spcBef>
                <a:spcPct val="20000"/>
              </a:spcBef>
              <a:buClr>
                <a:srgbClr val="FCAF17"/>
              </a:buClr>
              <a:buFont typeface="Arial" charset="0"/>
              <a:buChar char="•"/>
              <a:defRPr>
                <a:solidFill>
                  <a:schemeClr val="tx1"/>
                </a:solidFill>
                <a:latin typeface="Trebuchet MS" pitchFamily="34" charset="0"/>
              </a:defRPr>
            </a:lvl3pPr>
            <a:lvl4pPr marL="1600200" indent="-228600" eaLnBrk="0" hangingPunct="0">
              <a:spcBef>
                <a:spcPct val="20000"/>
              </a:spcBef>
              <a:buClr>
                <a:srgbClr val="FCAF17"/>
              </a:buClr>
              <a:buFont typeface="Arial" charset="0"/>
              <a:buChar char="•"/>
              <a:defRPr sz="1600">
                <a:solidFill>
                  <a:schemeClr val="tx1"/>
                </a:solidFill>
                <a:latin typeface="Trebuchet MS" pitchFamily="34" charset="0"/>
              </a:defRPr>
            </a:lvl4pPr>
            <a:lvl5pPr marL="2057400" indent="-228600" eaLnBrk="0" hangingPunct="0">
              <a:spcBef>
                <a:spcPct val="20000"/>
              </a:spcBef>
              <a:buClr>
                <a:srgbClr val="FCAF17"/>
              </a:buClr>
              <a:buFont typeface="Arial" charset="0"/>
              <a:buChar char="•"/>
              <a:defRPr sz="1400">
                <a:solidFill>
                  <a:schemeClr val="tx1"/>
                </a:solidFill>
                <a:latin typeface="Trebuchet MS" pitchFamily="34" charset="0"/>
              </a:defRPr>
            </a:lvl5pPr>
            <a:lvl6pPr marL="25146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6pPr>
            <a:lvl7pPr marL="29718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7pPr>
            <a:lvl8pPr marL="34290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8pPr>
            <a:lvl9pPr marL="38862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9pPr>
          </a:lstStyle>
          <a:p>
            <a:pPr algn="ctr" eaLnBrk="1" hangingPunct="1">
              <a:spcBef>
                <a:spcPct val="0"/>
              </a:spcBef>
              <a:buClrTx/>
              <a:buFontTx/>
              <a:buNone/>
            </a:pPr>
            <a:r>
              <a:rPr lang="en-US" altLang="en-US" sz="1600" dirty="0" smtClean="0"/>
              <a:t>9/14/2021</a:t>
            </a:r>
          </a:p>
          <a:p>
            <a:pPr algn="ctr" eaLnBrk="1" hangingPunct="1">
              <a:spcBef>
                <a:spcPct val="0"/>
              </a:spcBef>
              <a:buClrTx/>
              <a:buFontTx/>
              <a:buNone/>
            </a:pPr>
            <a:r>
              <a:rPr lang="en-US" altLang="en-US" sz="1600" dirty="0" smtClean="0"/>
              <a:t>IRB</a:t>
            </a:r>
            <a:endParaRPr lang="en-US" altLang="en-US" sz="1600" dirty="0"/>
          </a:p>
          <a:p>
            <a:pPr algn="ctr" eaLnBrk="1" hangingPunct="1">
              <a:spcBef>
                <a:spcPct val="0"/>
              </a:spcBef>
              <a:buClrTx/>
              <a:buFontTx/>
              <a:buNone/>
            </a:pPr>
            <a:r>
              <a:rPr lang="en-US" altLang="en-US" sz="1600" dirty="0"/>
              <a:t>Approval Expires</a:t>
            </a:r>
          </a:p>
        </p:txBody>
      </p:sp>
      <p:sp>
        <p:nvSpPr>
          <p:cNvPr id="7" name="TextBox 11"/>
          <p:cNvSpPr txBox="1">
            <a:spLocks noChangeArrowheads="1"/>
          </p:cNvSpPr>
          <p:nvPr/>
        </p:nvSpPr>
        <p:spPr bwMode="auto">
          <a:xfrm>
            <a:off x="6526056" y="3048001"/>
            <a:ext cx="140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CAF17"/>
              </a:buClr>
              <a:buFont typeface="Arial" charset="0"/>
              <a:buChar char="•"/>
              <a:defRPr sz="2200">
                <a:solidFill>
                  <a:schemeClr val="tx1"/>
                </a:solidFill>
                <a:latin typeface="Trebuchet MS" pitchFamily="34" charset="0"/>
              </a:defRPr>
            </a:lvl1pPr>
            <a:lvl2pPr marL="742950" indent="-285750" eaLnBrk="0" hangingPunct="0">
              <a:spcBef>
                <a:spcPct val="20000"/>
              </a:spcBef>
              <a:buClr>
                <a:srgbClr val="FCAF17"/>
              </a:buClr>
              <a:buFont typeface="Arial" charset="0"/>
              <a:buChar char="•"/>
              <a:defRPr sz="2000">
                <a:solidFill>
                  <a:schemeClr val="tx1"/>
                </a:solidFill>
                <a:latin typeface="Trebuchet MS" pitchFamily="34" charset="0"/>
              </a:defRPr>
            </a:lvl2pPr>
            <a:lvl3pPr marL="1143000" indent="-228600" eaLnBrk="0" hangingPunct="0">
              <a:spcBef>
                <a:spcPct val="20000"/>
              </a:spcBef>
              <a:buClr>
                <a:srgbClr val="FCAF17"/>
              </a:buClr>
              <a:buFont typeface="Arial" charset="0"/>
              <a:buChar char="•"/>
              <a:defRPr>
                <a:solidFill>
                  <a:schemeClr val="tx1"/>
                </a:solidFill>
                <a:latin typeface="Trebuchet MS" pitchFamily="34" charset="0"/>
              </a:defRPr>
            </a:lvl3pPr>
            <a:lvl4pPr marL="1600200" indent="-228600" eaLnBrk="0" hangingPunct="0">
              <a:spcBef>
                <a:spcPct val="20000"/>
              </a:spcBef>
              <a:buClr>
                <a:srgbClr val="FCAF17"/>
              </a:buClr>
              <a:buFont typeface="Arial" charset="0"/>
              <a:buChar char="•"/>
              <a:defRPr sz="1600">
                <a:solidFill>
                  <a:schemeClr val="tx1"/>
                </a:solidFill>
                <a:latin typeface="Trebuchet MS" pitchFamily="34" charset="0"/>
              </a:defRPr>
            </a:lvl4pPr>
            <a:lvl5pPr marL="2057400" indent="-228600" eaLnBrk="0" hangingPunct="0">
              <a:spcBef>
                <a:spcPct val="20000"/>
              </a:spcBef>
              <a:buClr>
                <a:srgbClr val="FCAF17"/>
              </a:buClr>
              <a:buFont typeface="Arial" charset="0"/>
              <a:buChar char="•"/>
              <a:defRPr sz="1400">
                <a:solidFill>
                  <a:schemeClr val="tx1"/>
                </a:solidFill>
                <a:latin typeface="Trebuchet MS" pitchFamily="34" charset="0"/>
              </a:defRPr>
            </a:lvl5pPr>
            <a:lvl6pPr marL="25146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6pPr>
            <a:lvl7pPr marL="29718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7pPr>
            <a:lvl8pPr marL="34290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8pPr>
            <a:lvl9pPr marL="3886200" indent="-228600" eaLnBrk="0" fontAlgn="base" hangingPunct="0">
              <a:spcBef>
                <a:spcPct val="20000"/>
              </a:spcBef>
              <a:spcAft>
                <a:spcPct val="0"/>
              </a:spcAft>
              <a:buClr>
                <a:srgbClr val="FCAF17"/>
              </a:buClr>
              <a:buFont typeface="Arial" charset="0"/>
              <a:buChar char="•"/>
              <a:defRPr sz="1400">
                <a:solidFill>
                  <a:schemeClr val="tx1"/>
                </a:solidFill>
                <a:latin typeface="Trebuchet MS" pitchFamily="34" charset="0"/>
              </a:defRPr>
            </a:lvl9pPr>
          </a:lstStyle>
          <a:p>
            <a:pPr algn="ctr" eaLnBrk="1" hangingPunct="1">
              <a:spcBef>
                <a:spcPct val="0"/>
              </a:spcBef>
              <a:buClrTx/>
              <a:buFontTx/>
              <a:buNone/>
            </a:pPr>
            <a:r>
              <a:rPr lang="en-US" altLang="en-US" sz="1600" dirty="0" smtClean="0"/>
              <a:t>10/1/2021</a:t>
            </a:r>
            <a:endParaRPr lang="en-US" altLang="en-US" sz="1600" dirty="0"/>
          </a:p>
          <a:p>
            <a:pPr algn="ctr" eaLnBrk="1" hangingPunct="1">
              <a:spcBef>
                <a:spcPct val="0"/>
              </a:spcBef>
              <a:buClrTx/>
              <a:buFontTx/>
              <a:buNone/>
            </a:pPr>
            <a:r>
              <a:rPr lang="en-US" altLang="en-US" sz="1600" dirty="0"/>
              <a:t>Study </a:t>
            </a:r>
          </a:p>
          <a:p>
            <a:pPr algn="ctr" eaLnBrk="1" hangingPunct="1">
              <a:spcBef>
                <a:spcPct val="0"/>
              </a:spcBef>
              <a:buClrTx/>
              <a:buFontTx/>
              <a:buNone/>
            </a:pPr>
            <a:r>
              <a:rPr lang="en-US" altLang="en-US" sz="1600" dirty="0" smtClean="0"/>
              <a:t>Re-Approved</a:t>
            </a:r>
            <a:endParaRPr lang="en-US" altLang="en-US" sz="1600" dirty="0"/>
          </a:p>
        </p:txBody>
      </p:sp>
      <p:cxnSp>
        <p:nvCxnSpPr>
          <p:cNvPr id="9" name="Straight Arrow Connector 8"/>
          <p:cNvCxnSpPr/>
          <p:nvPr/>
        </p:nvCxnSpPr>
        <p:spPr>
          <a:xfrm>
            <a:off x="450216" y="4122485"/>
            <a:ext cx="8001000"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a:off x="1226504" y="3931985"/>
            <a:ext cx="0" cy="381000"/>
          </a:xfrm>
          <a:prstGeom prst="line">
            <a:avLst/>
          </a:prstGeom>
        </p:spPr>
        <p:style>
          <a:lnRef idx="2">
            <a:schemeClr val="accent5"/>
          </a:lnRef>
          <a:fillRef idx="0">
            <a:schemeClr val="accent5"/>
          </a:fillRef>
          <a:effectRef idx="1">
            <a:schemeClr val="accent5"/>
          </a:effectRef>
          <a:fontRef idx="minor">
            <a:schemeClr val="tx1"/>
          </a:fontRef>
        </p:style>
      </p:cxnSp>
      <p:cxnSp>
        <p:nvCxnSpPr>
          <p:cNvPr id="11" name="Straight Connector 10"/>
          <p:cNvCxnSpPr/>
          <p:nvPr/>
        </p:nvCxnSpPr>
        <p:spPr>
          <a:xfrm>
            <a:off x="7232016" y="3931985"/>
            <a:ext cx="0" cy="381000"/>
          </a:xfrm>
          <a:prstGeom prst="line">
            <a:avLst/>
          </a:prstGeom>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3680498" y="3931985"/>
            <a:ext cx="0" cy="381000"/>
          </a:xfrm>
          <a:prstGeom prst="line">
            <a:avLst/>
          </a:prstGeom>
        </p:spPr>
        <p:style>
          <a:lnRef idx="2">
            <a:schemeClr val="accent5"/>
          </a:lnRef>
          <a:fillRef idx="0">
            <a:schemeClr val="accent5"/>
          </a:fillRef>
          <a:effectRef idx="1">
            <a:schemeClr val="accent5"/>
          </a:effectRef>
          <a:fontRef idx="minor">
            <a:schemeClr val="tx1"/>
          </a:fontRef>
        </p:style>
      </p:cxnSp>
      <p:sp>
        <p:nvSpPr>
          <p:cNvPr id="4" name="Bent Arrow 3"/>
          <p:cNvSpPr/>
          <p:nvPr/>
        </p:nvSpPr>
        <p:spPr>
          <a:xfrm rot="5400000">
            <a:off x="4890631" y="2910434"/>
            <a:ext cx="1066800" cy="1196629"/>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4887913" y="2936312"/>
            <a:ext cx="841805" cy="338554"/>
          </a:xfrm>
          <a:prstGeom prst="rect">
            <a:avLst/>
          </a:prstGeom>
          <a:noFill/>
        </p:spPr>
        <p:txBody>
          <a:bodyPr wrap="square" rtlCol="0">
            <a:spAutoFit/>
          </a:bodyPr>
          <a:lstStyle/>
          <a:p>
            <a:r>
              <a:rPr lang="en-US" sz="1600" b="1" dirty="0" smtClean="0"/>
              <a:t>LAPSE</a:t>
            </a:r>
            <a:endParaRPr lang="en-US" sz="1600" b="1" dirty="0"/>
          </a:p>
        </p:txBody>
      </p:sp>
    </p:spTree>
    <p:extLst>
      <p:ext uri="{BB962C8B-B14F-4D97-AF65-F5344CB8AC3E}">
        <p14:creationId xmlns:p14="http://schemas.microsoft.com/office/powerpoint/2010/main" val="223309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775" y="1447800"/>
            <a:ext cx="8068236" cy="4724400"/>
          </a:xfrm>
        </p:spPr>
        <p:txBody>
          <a:bodyPr/>
          <a:lstStyle/>
          <a:p>
            <a:r>
              <a:rPr lang="en-US" dirty="0" smtClean="0"/>
              <a:t>The most recent, IRB approved, </a:t>
            </a:r>
            <a:r>
              <a:rPr lang="en-US" u="sng" dirty="0" smtClean="0"/>
              <a:t>stamped</a:t>
            </a:r>
            <a:r>
              <a:rPr lang="en-US" dirty="0" smtClean="0"/>
              <a:t> consent form should be used for the consent process</a:t>
            </a:r>
          </a:p>
          <a:p>
            <a:endParaRPr lang="en-US" dirty="0" smtClean="0"/>
          </a:p>
          <a:p>
            <a:r>
              <a:rPr lang="en-US" dirty="0" smtClean="0"/>
              <a:t>The stamp is needed to ensure that the right version will be used</a:t>
            </a:r>
          </a:p>
          <a:p>
            <a:endParaRPr lang="en-US" dirty="0" smtClean="0"/>
          </a:p>
          <a:p>
            <a:endParaRPr lang="en-US" dirty="0" smtClean="0"/>
          </a:p>
          <a:p>
            <a:pPr marL="411163" lvl="1" indent="0">
              <a:buNone/>
            </a:pPr>
            <a:endParaRPr lang="en-US" dirty="0"/>
          </a:p>
        </p:txBody>
      </p:sp>
      <p:sp>
        <p:nvSpPr>
          <p:cNvPr id="3" name="Title 2"/>
          <p:cNvSpPr>
            <a:spLocks noGrp="1"/>
          </p:cNvSpPr>
          <p:nvPr>
            <p:ph type="title"/>
          </p:nvPr>
        </p:nvSpPr>
        <p:spPr>
          <a:xfrm>
            <a:off x="637774" y="457201"/>
            <a:ext cx="8068237" cy="609600"/>
          </a:xfrm>
        </p:spPr>
        <p:txBody>
          <a:bodyPr/>
          <a:lstStyle/>
          <a:p>
            <a:r>
              <a:rPr lang="en-US" dirty="0" smtClean="0">
                <a:solidFill>
                  <a:schemeClr val="tx1"/>
                </a:solidFill>
              </a:rPr>
              <a:t>Approval Stamps on Consent Forms</a:t>
            </a: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981200" y="3810000"/>
            <a:ext cx="5062261" cy="1938338"/>
          </a:xfrm>
          <a:prstGeom prst="rect">
            <a:avLst/>
          </a:prstGeom>
        </p:spPr>
      </p:pic>
    </p:spTree>
    <p:extLst>
      <p:ext uri="{BB962C8B-B14F-4D97-AF65-F5344CB8AC3E}">
        <p14:creationId xmlns:p14="http://schemas.microsoft.com/office/powerpoint/2010/main" val="811311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dark_jefferson">
  <a:themeElements>
    <a:clrScheme name="Jefferson Palette widescreen">
      <a:dk1>
        <a:sysClr val="windowText" lastClr="000000"/>
      </a:dk1>
      <a:lt1>
        <a:sysClr val="window" lastClr="FFFFFF"/>
      </a:lt1>
      <a:dk2>
        <a:srgbClr val="2F5897"/>
      </a:dk2>
      <a:lt2>
        <a:srgbClr val="E4E9E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light_Jefferson">
  <a:themeElements>
    <a:clrScheme name="Custom 1">
      <a:dk1>
        <a:srgbClr val="152456"/>
      </a:dk1>
      <a:lt1>
        <a:sysClr val="window" lastClr="FFFFFF"/>
      </a:lt1>
      <a:dk2>
        <a:srgbClr val="152456"/>
      </a:dk2>
      <a:lt2>
        <a:srgbClr val="FFFFFF"/>
      </a:lt2>
      <a:accent1>
        <a:srgbClr val="4678BC"/>
      </a:accent1>
      <a:accent2>
        <a:srgbClr val="A0672D"/>
      </a:accent2>
      <a:accent3>
        <a:srgbClr val="700052"/>
      </a:accent3>
      <a:accent4>
        <a:srgbClr val="152456"/>
      </a:accent4>
      <a:accent5>
        <a:srgbClr val="C3B60D"/>
      </a:accent5>
      <a:accent6>
        <a:srgbClr val="6E6B23"/>
      </a:accent6>
      <a:hlink>
        <a:srgbClr val="58B7DD"/>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Light content">
  <a:themeElements>
    <a:clrScheme name="Custom 1">
      <a:dk1>
        <a:srgbClr val="011E40"/>
      </a:dk1>
      <a:lt1>
        <a:sysClr val="window" lastClr="FFFFFF"/>
      </a:lt1>
      <a:dk2>
        <a:srgbClr val="2F5897"/>
      </a:dk2>
      <a:lt2>
        <a:srgbClr val="E4E9EF"/>
      </a:lt2>
      <a:accent1>
        <a:srgbClr val="307FE2"/>
      </a:accent1>
      <a:accent2>
        <a:srgbClr val="F8E08E"/>
      </a:accent2>
      <a:accent3>
        <a:srgbClr val="80225F"/>
      </a:accent3>
      <a:accent4>
        <a:srgbClr val="011E40"/>
      </a:accent4>
      <a:accent5>
        <a:srgbClr val="C4B000"/>
      </a:accent5>
      <a:accent6>
        <a:srgbClr val="89813D"/>
      </a:accent6>
      <a:hlink>
        <a:srgbClr val="2DCCD3"/>
      </a:hlink>
      <a:folHlink>
        <a:srgbClr val="C4BCB7"/>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 dark_jefferson</Template>
  <TotalTime>5585</TotalTime>
  <Words>1084</Words>
  <Application>Microsoft Office PowerPoint</Application>
  <PresentationFormat>On-screen Show (4:3)</PresentationFormat>
  <Paragraphs>298</Paragraphs>
  <Slides>22</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ＭＳ Ｐゴシック</vt:lpstr>
      <vt:lpstr>Arial</vt:lpstr>
      <vt:lpstr>Calibri</vt:lpstr>
      <vt:lpstr>Symbol</vt:lpstr>
      <vt:lpstr>Trebuchet MS</vt:lpstr>
      <vt:lpstr>Wingdings</vt:lpstr>
      <vt:lpstr>Theme- dark_jefferson</vt:lpstr>
      <vt:lpstr>light_Jefferson</vt:lpstr>
      <vt:lpstr>Light content</vt:lpstr>
      <vt:lpstr>Common IRB Related Audit Findings    Patrick Herbison, MEd, CIP patrick.herbison@jefferson.edu</vt:lpstr>
      <vt:lpstr>Quality Improvement (QI) Conducts Study Audits</vt:lpstr>
      <vt:lpstr>Hanlon’s Razor</vt:lpstr>
      <vt:lpstr>IRB Submissions</vt:lpstr>
      <vt:lpstr>Examples of Submissions vs. Reality</vt:lpstr>
      <vt:lpstr>IRB Reviewer Forms</vt:lpstr>
      <vt:lpstr>Reviewer Forms</vt:lpstr>
      <vt:lpstr>Study Expiration and Lapses</vt:lpstr>
      <vt:lpstr>Approval Stamps on Consent Forms</vt:lpstr>
      <vt:lpstr>Checkboxes in the Body of the Consent Form</vt:lpstr>
      <vt:lpstr>Checkboxes in the Body of the Consent Form</vt:lpstr>
      <vt:lpstr>Checkboxes in the Body of the Consent Form</vt:lpstr>
      <vt:lpstr>Short Form Consent Process</vt:lpstr>
      <vt:lpstr>MCARE</vt:lpstr>
      <vt:lpstr>MCARE</vt:lpstr>
      <vt:lpstr>Copy of Consent Given to Subject</vt:lpstr>
      <vt:lpstr>AE Reporting (OHR Policy GA 120)</vt:lpstr>
      <vt:lpstr>AE Reporting (OHR Policy GA 120)</vt:lpstr>
      <vt:lpstr>Amendments</vt:lpstr>
      <vt:lpstr>Reviewer Comments</vt:lpstr>
      <vt:lpstr>Review Submissions Carefully</vt:lpstr>
      <vt:lpstr>PowerPoint Presentation</vt:lpstr>
    </vt:vector>
  </TitlesOfParts>
  <Company>Thomas Jefferson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Herbison</dc:creator>
  <cp:lastModifiedBy>Patrick Herbison</cp:lastModifiedBy>
  <cp:revision>525</cp:revision>
  <cp:lastPrinted>2021-09-28T18:56:25Z</cp:lastPrinted>
  <dcterms:created xsi:type="dcterms:W3CDTF">2015-09-16T11:52:33Z</dcterms:created>
  <dcterms:modified xsi:type="dcterms:W3CDTF">2021-10-29T11:47:32Z</dcterms:modified>
</cp:coreProperties>
</file>