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7" r:id="rId6"/>
    <p:sldId id="256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9" r:id="rId18"/>
    <p:sldId id="353" r:id="rId19"/>
    <p:sldId id="268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4CF-4084-420C-9EA6-92F6DDDC7AE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95D5-571C-4798-A379-B9C9765F8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D3E3-05BB-4425-B7C0-9E906735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90F4B-0165-4D87-8E94-7958336D6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33B53-1FC0-4336-91F8-7C1D4543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F62EA-765F-4280-9350-068D733F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0BF9B-7AEA-4212-91D3-64743F8C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E0C3-352C-409E-9155-A43817F5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FA4D8-29F2-40CC-991D-3814E7553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99FFE-73D6-40AD-8D2A-04AA059F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7B8F-CE71-4C53-84E8-C7DF44F1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9B97A-44DB-489E-968F-D55B468B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0DCC8-CB8D-4367-AA68-18A97C700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3A04B-3385-4E0B-BF66-CE393CB28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2A0C0-CE11-4159-9C93-BB80C787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73E07-D3B0-4C7E-8639-8BBA0F0E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06AC-609B-47DC-A323-6454CD5F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2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8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6477-6D0C-45BA-A394-E0BFBDC1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9B48-57CA-4CCF-85C8-F216578D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1D2D-4F30-492E-B107-FF9DB4DF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F370-B095-48F1-897F-986954C5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E719-FFA5-434E-AD9B-5A30CA74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3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8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3D768-B070-48C4-B8C2-E712B4B60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DABA-3A82-40B8-98CB-3C8F1DF6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2D339-9D60-4CDD-9869-D159D816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F7BC1-5355-427E-BDAC-CDEB5087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D816-248C-4B4A-B6F5-C83C086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1730C-8F49-4E34-89FB-CB6B3E58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56BF-AFEA-4F86-95E2-4FC39731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EBA5-D185-4BD1-91E0-DE1BEB136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8BEBA-E057-4B54-A1AD-660192795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E9F7-4B35-4B80-8ECC-A2699B24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04CA5-9FCC-4EE3-BF5A-3F1EFCD9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8306-0563-4B7D-860A-EBAAF1AC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AF1B-B154-4BAE-9997-41C270BD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195A-80D4-4336-8D65-367F5F0B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897AA-1032-437A-9C2E-1E86B63B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8EA81-A9C7-4EC7-8641-4AE42E106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FB0FD-DDC9-4D14-953F-CCD322F2A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270CE-0E7F-4924-BD75-4C11B65F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B7A5A-9A03-44EA-A919-A03B629E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DB172B-4146-4A7F-928C-FF9FABE7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6672-5EA1-4C40-B0E0-70F3BFC1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8A068-277F-40C2-A0E2-364662D1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9AD94-7B8E-42D5-AF6A-45F32CEF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32729-30B8-4CB8-875A-C42A8443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4AA65-A715-4A66-8FBA-B591A2CF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5AF69-9662-4EB2-8F81-B58DD18B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5BC48-D427-4564-ABB5-EB41E5F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80BC-7038-408B-A650-B90AF525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956E0-EA7E-4CFD-96A8-90C667DA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B7713-C736-4EA9-85C8-B8B93617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B8DE6-586B-42D5-88BA-05C74472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AB28-1A5D-40EB-BDB4-7271DCD5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526C4-01F8-4181-ABF5-A0ECDBA2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9B0-ADD2-4BA9-973D-ECFEA756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77607-1C70-459D-BE54-17B8FCACB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FD0F3-E75E-4CE7-819C-A5B34BBD9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6C17E-F1DF-45E5-935C-F66DCE61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FA63C-6E6C-46AD-97ED-B029E0B0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03729-6DA4-449A-B038-7C51CB7E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627B5-A306-411C-B747-C09D8D98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8B9A6-E669-4175-9EE5-C4CA708C9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AFE34-9BA9-44C5-9569-29754061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2BA0-C518-4E7C-BA5D-5097A72B839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C5E-6824-4585-BD51-AD2956B9D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D4FBE-208C-4235-A305-83D0BD0CB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529E-C73C-42E7-8FDD-253CC2C4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BA00-9E8B-4D82-B3E0-8E1B45EF825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707E-AD06-40E0-959F-C3F98195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schoolbioethics.georgetown.edu/units/cases/unit3_5.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atalog.archives.gov/id/28164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ridge leading to a building&#10;&#10;Description automatically generated">
            <a:extLst>
              <a:ext uri="{FF2B5EF4-FFF2-40B4-BE49-F238E27FC236}">
                <a16:creationId xmlns:a16="http://schemas.microsoft.com/office/drawing/2014/main" id="{0AF7C18C-FBFE-4AD5-B4B1-2650DBD0A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403601" y="10"/>
            <a:ext cx="8788400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The lessons of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IRB continuing education</a:t>
            </a:r>
            <a:endParaRPr lang="en-US" sz="2000" dirty="0"/>
          </a:p>
          <a:p>
            <a:pPr algn="l"/>
            <a:r>
              <a:rPr lang="en-US" sz="2000" dirty="0"/>
              <a:t>Walter Kraft, MD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D64C-FA8E-4DE5-99D3-DB15ABD7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Buxtun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34A6-3BEF-4A85-9F14-04878887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Degree in European history, served as Army psychiatric social worker</a:t>
            </a:r>
          </a:p>
          <a:p>
            <a:r>
              <a:rPr lang="en-US" dirty="0"/>
              <a:t>1966: venereal disease investigator for USPHS</a:t>
            </a:r>
          </a:p>
          <a:p>
            <a:r>
              <a:rPr lang="en-US" dirty="0"/>
              <a:t>Wrote report 1968 comparing project to Nuremburg Doctors Trials experiments</a:t>
            </a:r>
          </a:p>
          <a:p>
            <a:r>
              <a:rPr lang="en-US" dirty="0"/>
              <a:t>His immediate supervisor.  “</a:t>
            </a:r>
            <a:r>
              <a:rPr lang="en-US" i="1" dirty="0"/>
              <a:t>I’ll send your report up the line, but remember I have a wife and kids. Please forget my name when they ask you why you did this.</a:t>
            </a:r>
            <a:r>
              <a:rPr lang="en-US" dirty="0"/>
              <a:t>”</a:t>
            </a:r>
          </a:p>
          <a:p>
            <a:r>
              <a:rPr lang="en-US" dirty="0"/>
              <a:t>Exasperated, went to the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35B20-1DFE-40AC-B215-25B3147F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208" y="148399"/>
            <a:ext cx="5087874" cy="66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4034-14E5-4957-9E70-B5D7A11F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Afterglow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0A00-D78D-435B-B1F5-5DFE07B5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Underrepresentation in research</a:t>
            </a:r>
          </a:p>
          <a:p>
            <a:pPr lvl="1"/>
            <a:r>
              <a:rPr lang="en-US" dirty="0"/>
              <a:t>AA 7% of cancer trials in 2009</a:t>
            </a:r>
          </a:p>
          <a:p>
            <a:pPr lvl="1"/>
            <a:r>
              <a:rPr lang="en-US" dirty="0"/>
              <a:t>5.5% </a:t>
            </a:r>
            <a:r>
              <a:rPr lang="en-US" dirty="0" err="1"/>
              <a:t>btwn</a:t>
            </a:r>
            <a:r>
              <a:rPr lang="en-US" dirty="0"/>
              <a:t> 2011-15</a:t>
            </a:r>
          </a:p>
          <a:p>
            <a:r>
              <a:rPr lang="en-US" dirty="0"/>
              <a:t>Trust</a:t>
            </a:r>
          </a:p>
          <a:p>
            <a:r>
              <a:rPr lang="en-US" dirty="0"/>
              <a:t>Failing to reap the benefit of clinical trial participation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i="1" dirty="0"/>
              <a:t>Duma N, Vera Aguilera J, </a:t>
            </a:r>
            <a:r>
              <a:rPr lang="en-US" sz="1200" i="1" dirty="0" err="1"/>
              <a:t>Paludo</a:t>
            </a:r>
            <a:r>
              <a:rPr lang="en-US" sz="1200" i="1" dirty="0"/>
              <a:t> J, et al: Representation of Minorities and Women in Oncology Clinical Trials: Review of the Past 14 Years. J Oncol </a:t>
            </a:r>
            <a:r>
              <a:rPr lang="en-US" sz="1200" i="1" dirty="0" err="1"/>
              <a:t>Pract</a:t>
            </a:r>
            <a:r>
              <a:rPr lang="en-US" sz="1200" i="1" dirty="0"/>
              <a:t>. 14:e1-e10,2018.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3921D-E01F-4A64-BCC8-DFDF485E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89" y="365125"/>
            <a:ext cx="5273460" cy="31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2CCF-48FC-4596-AC81-1F09BF0F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keep research ethical?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EB9D-2E79-4414-89DF-333C77A3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culture</a:t>
            </a:r>
          </a:p>
          <a:p>
            <a:r>
              <a:rPr lang="en-US" dirty="0"/>
              <a:t>What was the culture of the US Public Health Service</a:t>
            </a:r>
          </a:p>
          <a:p>
            <a:pPr lvl="1"/>
            <a:r>
              <a:rPr lang="en-US" dirty="0"/>
              <a:t>“The longer the study, the better the ultimate information we would derive”</a:t>
            </a:r>
          </a:p>
          <a:p>
            <a:pPr lvl="1"/>
            <a:r>
              <a:rPr lang="en-US" dirty="0"/>
              <a:t>“Making a mountain out of a mole hill”</a:t>
            </a:r>
          </a:p>
          <a:p>
            <a:r>
              <a:rPr lang="en-US" dirty="0"/>
              <a:t>How do we build a culture?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Explicit in guard rails </a:t>
            </a:r>
          </a:p>
          <a:p>
            <a:r>
              <a:rPr lang="en-US" dirty="0"/>
              <a:t>We as society accept responsibility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2FECD-BF4E-4DB7-8241-4A1835AA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7" y="139382"/>
            <a:ext cx="4179762" cy="2351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30DF6-7632-4D9C-90C0-B10404CE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17" y="2055813"/>
            <a:ext cx="5814777" cy="47752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0308-BD44-4CD6-AF22-26A66F54DB52}"/>
              </a:ext>
            </a:extLst>
          </p:cNvPr>
          <p:cNvGrpSpPr/>
          <p:nvPr/>
        </p:nvGrpSpPr>
        <p:grpSpPr>
          <a:xfrm>
            <a:off x="838200" y="2983732"/>
            <a:ext cx="4179761" cy="3734886"/>
            <a:chOff x="838200" y="2983732"/>
            <a:chExt cx="4179761" cy="37348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C38D46-9258-4285-B885-3C8ECB724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983732"/>
              <a:ext cx="4179761" cy="373488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029A07-35DE-4AC1-BAB3-48E78B8D8D0D}"/>
                </a:ext>
              </a:extLst>
            </p:cNvPr>
            <p:cNvSpPr/>
            <p:nvPr/>
          </p:nvSpPr>
          <p:spPr>
            <a:xfrm>
              <a:off x="989814" y="3167406"/>
              <a:ext cx="1734532" cy="210217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5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B287-E51D-48E8-82E5-3A8CD1FA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80555" cy="1325563"/>
          </a:xfrm>
        </p:spPr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B953-9E69-4E8D-9249-DE5C49B9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30" y="1690688"/>
            <a:ext cx="3441569" cy="4351338"/>
          </a:xfrm>
        </p:spPr>
        <p:txBody>
          <a:bodyPr/>
          <a:lstStyle/>
          <a:p>
            <a:r>
              <a:rPr lang="en-US" dirty="0"/>
              <a:t>The whole enterprise depends upon trust</a:t>
            </a:r>
          </a:p>
          <a:p>
            <a:r>
              <a:rPr lang="en-US" dirty="0"/>
              <a:t>Contract between us and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DCF9E-8030-4F8F-8062-1DA2AB50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93" y="537327"/>
            <a:ext cx="7832801" cy="46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70" y="0"/>
            <a:ext cx="969386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6505" y="2005911"/>
            <a:ext cx="19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stellar" panose="020A0402060406010301" pitchFamily="18" charset="0"/>
              </a:rPr>
              <a:t>Thank you for not sinning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2106" y="2022062"/>
            <a:ext cx="1795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tellar" panose="020A0402060406010301" pitchFamily="18" charset="0"/>
              </a:rPr>
              <a:t>And taking  </a:t>
            </a:r>
            <a:r>
              <a:rPr lang="en-US" sz="2000" dirty="0" err="1">
                <a:latin typeface="Castellar" panose="020A0402060406010301" pitchFamily="18" charset="0"/>
              </a:rPr>
              <a:t>citi</a:t>
            </a:r>
            <a:r>
              <a:rPr lang="en-US" sz="2000" dirty="0">
                <a:latin typeface="Castellar" panose="020A0402060406010301" pitchFamily="18" charset="0"/>
              </a:rPr>
              <a:t> training w/o being asked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A198BE-4356-42F2-988B-BBE5CF88F93B}"/>
              </a:ext>
            </a:extLst>
          </p:cNvPr>
          <p:cNvSpPr txBox="1">
            <a:spLocks/>
          </p:cNvSpPr>
          <p:nvPr/>
        </p:nvSpPr>
        <p:spPr>
          <a:xfrm>
            <a:off x="382653" y="463495"/>
            <a:ext cx="2297600" cy="266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How does society establish what is ethical?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98BE-4356-42F2-988B-BBE5CF88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5" y="97278"/>
            <a:ext cx="3685032" cy="1805051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society establish what is ethical?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2F4C9-3FD3-4FC3-BF7C-D392AF99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18" y="0"/>
            <a:ext cx="78198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65F22-E4DA-4BB5-8BE9-C78FC7ED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4" y="2097282"/>
            <a:ext cx="393493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6078-6147-4B6F-99DA-575FC257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12" y="280284"/>
            <a:ext cx="2125745" cy="850933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Policies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90083-CB1A-4B15-910A-6ACFE53388E9}"/>
              </a:ext>
            </a:extLst>
          </p:cNvPr>
          <p:cNvGrpSpPr/>
          <p:nvPr/>
        </p:nvGrpSpPr>
        <p:grpSpPr>
          <a:xfrm>
            <a:off x="2743200" y="0"/>
            <a:ext cx="9448800" cy="4981575"/>
            <a:chOff x="2743200" y="0"/>
            <a:chExt cx="9448800" cy="4981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2DD4ED-4972-4B7E-A713-BE2A37E5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0"/>
              <a:ext cx="9448800" cy="4981575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398C8D-E0DA-4409-A8F8-69EAAF818F2E}"/>
                </a:ext>
              </a:extLst>
            </p:cNvPr>
            <p:cNvSpPr/>
            <p:nvPr/>
          </p:nvSpPr>
          <p:spPr>
            <a:xfrm>
              <a:off x="2785621" y="3355942"/>
              <a:ext cx="1197204" cy="35821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901BDD-5DAB-417F-891F-71A7D9ABC064}"/>
              </a:ext>
            </a:extLst>
          </p:cNvPr>
          <p:cNvGrpSpPr/>
          <p:nvPr/>
        </p:nvGrpSpPr>
        <p:grpSpPr>
          <a:xfrm>
            <a:off x="1272619" y="974274"/>
            <a:ext cx="9505950" cy="4752975"/>
            <a:chOff x="1272619" y="974274"/>
            <a:chExt cx="9505950" cy="47529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5780DE-CE53-46D9-82C3-EBFC9AB9B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2619" y="974274"/>
              <a:ext cx="9505950" cy="4752975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4E4F20-52BE-4197-8395-70CF2888CC34}"/>
                </a:ext>
              </a:extLst>
            </p:cNvPr>
            <p:cNvSpPr/>
            <p:nvPr/>
          </p:nvSpPr>
          <p:spPr>
            <a:xfrm>
              <a:off x="3384222" y="2693942"/>
              <a:ext cx="2711777" cy="35821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154780E-4815-43EB-95B4-8EEF60CA3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5950"/>
            <a:ext cx="7334250" cy="497205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90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B287-9B83-4B7D-982F-2A3C994E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Ethical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CF56-DF38-417A-95D6-087B4C25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Collaborative partnership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Scientific validity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Fair subject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Favorable risk benefit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Independent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Informed consent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Respect for human subjects</a:t>
            </a:r>
          </a:p>
        </p:txBody>
      </p:sp>
    </p:spTree>
    <p:extLst>
      <p:ext uri="{BB962C8B-B14F-4D97-AF65-F5344CB8AC3E}">
        <p14:creationId xmlns:p14="http://schemas.microsoft.com/office/powerpoint/2010/main" val="38380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D1D6-BDC1-456E-AC2F-4A4D0465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A1C474-3F7F-4438-9154-283DBA81D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82709"/>
              </p:ext>
            </p:extLst>
          </p:nvPr>
        </p:nvGraphicFramePr>
        <p:xfrm>
          <a:off x="314227" y="864746"/>
          <a:ext cx="1156354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844">
                  <a:extLst>
                    <a:ext uri="{9D8B030D-6E8A-4147-A177-3AD203B41FA5}">
                      <a16:colId xmlns:a16="http://schemas.microsoft.com/office/drawing/2014/main" val="3347267950"/>
                    </a:ext>
                  </a:extLst>
                </a:gridCol>
                <a:gridCol w="3469064">
                  <a:extLst>
                    <a:ext uri="{9D8B030D-6E8A-4147-A177-3AD203B41FA5}">
                      <a16:colId xmlns:a16="http://schemas.microsoft.com/office/drawing/2014/main" val="945960045"/>
                    </a:ext>
                  </a:extLst>
                </a:gridCol>
                <a:gridCol w="3459637">
                  <a:extLst>
                    <a:ext uri="{9D8B030D-6E8A-4147-A177-3AD203B41FA5}">
                      <a16:colId xmlns:a16="http://schemas.microsoft.com/office/drawing/2014/main" val="271669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Who reviews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0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Not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33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Research not subject to IRB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PI, except coded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4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Exempt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OHR office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14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Expedited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OHR office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2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&gt; than 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Full IRB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6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9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65A7-1841-41B3-9550-805EE293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436" y="204869"/>
            <a:ext cx="6046509" cy="1325563"/>
          </a:xfrm>
        </p:spPr>
        <p:txBody>
          <a:bodyPr/>
          <a:lstStyle/>
          <a:p>
            <a:r>
              <a:rPr lang="en-US" dirty="0"/>
              <a:t>Not a talk about forms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2FA4CC-64E0-41B8-85B3-E9E23DE45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26" y="0"/>
            <a:ext cx="474443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77672-432A-4D2D-838B-6C5441BA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844" y="1712192"/>
            <a:ext cx="63722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708B-1DF0-4E7C-AAE5-DCEDC6A1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EC09-6044-4210-BED8-C9E8C6A6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2744" cy="4351338"/>
          </a:xfrm>
        </p:spPr>
        <p:txBody>
          <a:bodyPr/>
          <a:lstStyle/>
          <a:p>
            <a:r>
              <a:rPr lang="en-US" dirty="0"/>
              <a:t>Is this relevant?</a:t>
            </a:r>
          </a:p>
          <a:p>
            <a:r>
              <a:rPr lang="en-US" dirty="0"/>
              <a:t>“History and physical”</a:t>
            </a:r>
          </a:p>
          <a:p>
            <a:r>
              <a:rPr lang="en-US" dirty="0"/>
              <a:t>Thucydides (Born 460 BC)</a:t>
            </a:r>
          </a:p>
          <a:p>
            <a:r>
              <a:rPr lang="en-US" dirty="0"/>
              <a:t>Culture changes, but the nature of humans has permanence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AC45-390A-4192-BA5B-FAB746D2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44" y="528256"/>
            <a:ext cx="4448365" cy="55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2C8F-6357-4B8A-B81E-2893AE7D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141462"/>
            <a:ext cx="5939672" cy="1325563"/>
          </a:xfrm>
        </p:spPr>
        <p:txBody>
          <a:bodyPr/>
          <a:lstStyle/>
          <a:p>
            <a:r>
              <a:rPr lang="en-US" dirty="0"/>
              <a:t>Consent in Common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C067-562A-41F5-B11E-8E8CE3D95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41" y="1467025"/>
            <a:ext cx="6203622" cy="3161536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/>
              <a:t>Richard Slater fell from horse in 1767</a:t>
            </a:r>
          </a:p>
          <a:p>
            <a:r>
              <a:rPr lang="en-US" sz="3500" dirty="0"/>
              <a:t>2 surgeons allegedly rebroke healing callus in treatment without consent</a:t>
            </a:r>
          </a:p>
          <a:p>
            <a:r>
              <a:rPr lang="en-US" sz="3500" dirty="0"/>
              <a:t>Really a medical malpractice case, but court expressed the reasons for the requirement of consent in surprisingly modern terms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22045-219C-475C-9F41-02631FB6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3" y="0"/>
            <a:ext cx="5593237" cy="4013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29AEF-E8AF-4B5B-9B6A-5167BD55B266}"/>
              </a:ext>
            </a:extLst>
          </p:cNvPr>
          <p:cNvSpPr txBox="1"/>
          <p:nvPr/>
        </p:nvSpPr>
        <p:spPr>
          <a:xfrm>
            <a:off x="894368" y="4741682"/>
            <a:ext cx="10403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mprint MT Shadow" panose="04020605060303030202" pitchFamily="82" charset="0"/>
              </a:rPr>
              <a:t>“indeed it is reasonable that a patient should be told what is about to be done to him, …to enable him to undergo the operation</a:t>
            </a:r>
            <a:r>
              <a:rPr lang="en-US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918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A98D-F1C8-4E79-9B3E-AA583A5B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fever: No good animal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A3D3-73F1-40F8-930A-00798864B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1887: </a:t>
            </a:r>
            <a:r>
              <a:rPr lang="en-US" dirty="0" err="1"/>
              <a:t>Sanarelli</a:t>
            </a:r>
            <a:r>
              <a:rPr lang="en-US" dirty="0"/>
              <a:t> announced discovery of bacillus of yellow fever and by injection had caused the disease in 5 patients, 3 of whom died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Osler in public meeting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sz="3200" i="1" dirty="0"/>
              <a:t>To delivery inject a poison of high degree of virulency into a human being, unless you obtain the man’s section, is not ridiculous, it is criminal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90D29-CA24-4196-8FFF-A9B4D5FD0A61}"/>
              </a:ext>
            </a:extLst>
          </p:cNvPr>
          <p:cNvSpPr txBox="1"/>
          <p:nvPr/>
        </p:nvSpPr>
        <p:spPr>
          <a:xfrm>
            <a:off x="4317476" y="5957740"/>
            <a:ext cx="703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E. Emanuel</a:t>
            </a:r>
          </a:p>
        </p:txBody>
      </p:sp>
    </p:spTree>
    <p:extLst>
      <p:ext uri="{BB962C8B-B14F-4D97-AF65-F5344CB8AC3E}">
        <p14:creationId xmlns:p14="http://schemas.microsoft.com/office/powerpoint/2010/main" val="1481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5552-DC80-40C2-BF1D-C9C31401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46303" cy="1325563"/>
          </a:xfrm>
        </p:spPr>
        <p:txBody>
          <a:bodyPr/>
          <a:lstStyle/>
          <a:p>
            <a:r>
              <a:rPr lang="en-US" dirty="0"/>
              <a:t>1901: Walter Reed leads Yellow Fever Board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448CE-6864-4D96-B46E-81AD20E2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8128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ethics principles</a:t>
            </a:r>
          </a:p>
          <a:p>
            <a:pPr lvl="1"/>
            <a:r>
              <a:rPr lang="en-US" dirty="0"/>
              <a:t>Self experimentation</a:t>
            </a:r>
          </a:p>
          <a:p>
            <a:pPr lvl="1"/>
            <a:r>
              <a:rPr lang="en-US" dirty="0"/>
              <a:t>Written agreements with subjects</a:t>
            </a:r>
          </a:p>
          <a:p>
            <a:pPr lvl="1"/>
            <a:r>
              <a:rPr lang="en-US" dirty="0"/>
              <a:t>Payment $100 in gold and additional $100 if subjects got ill ($100 = $3,000 current equivalent)</a:t>
            </a:r>
          </a:p>
          <a:p>
            <a:pPr lvl="1"/>
            <a:r>
              <a:rPr lang="en-US" dirty="0"/>
              <a:t>Adults only</a:t>
            </a:r>
          </a:p>
          <a:p>
            <a:pPr lvl="1"/>
            <a:r>
              <a:rPr lang="en-US" dirty="0"/>
              <a:t>Phrase “with his full consent” was used in all journal articles </a:t>
            </a:r>
          </a:p>
          <a:p>
            <a:pPr marL="457200" lvl="1" indent="0">
              <a:buNone/>
            </a:pPr>
            <a:endParaRPr lang="en-US" dirty="0"/>
          </a:p>
          <a:p>
            <a:pPr marL="400050" lvl="1" indent="-342900"/>
            <a:r>
              <a:rPr lang="en-US" dirty="0"/>
              <a:t>29 subjects became ill, 5 died</a:t>
            </a:r>
          </a:p>
          <a:p>
            <a:pPr marL="400050" lvl="1" indent="-342900"/>
            <a:r>
              <a:rPr lang="en-US" dirty="0"/>
              <a:t>Many participated as they thought they would get infected regardless</a:t>
            </a:r>
          </a:p>
          <a:p>
            <a:pPr marL="400050" lvl="1" indent="-342900"/>
            <a:r>
              <a:rPr lang="en-US" dirty="0"/>
              <a:t>Studies confirmed mosquito as vector</a:t>
            </a:r>
          </a:p>
          <a:p>
            <a:pPr marL="5715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C6D3B-234B-414E-AC90-EDD4D983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328" y="365125"/>
            <a:ext cx="3575116" cy="5755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90D29-CA24-4196-8FFF-A9B4D5FD0A61}"/>
              </a:ext>
            </a:extLst>
          </p:cNvPr>
          <p:cNvSpPr txBox="1"/>
          <p:nvPr/>
        </p:nvSpPr>
        <p:spPr>
          <a:xfrm>
            <a:off x="4411351" y="6350813"/>
            <a:ext cx="703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https://highschoolbioethics.georgetown.edu/units/cases/unit3_5.html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32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82FC6B-6C30-4572-890F-0C47E37D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975"/>
            <a:ext cx="10515600" cy="2387501"/>
          </a:xfrm>
        </p:spPr>
        <p:txBody>
          <a:bodyPr>
            <a:noAutofit/>
          </a:bodyPr>
          <a:lstStyle/>
          <a:p>
            <a:r>
              <a:rPr lang="en-US" sz="6600" dirty="0"/>
              <a:t>And we all lived happily ever after…..</a:t>
            </a:r>
          </a:p>
        </p:txBody>
      </p:sp>
    </p:spTree>
    <p:extLst>
      <p:ext uri="{BB962C8B-B14F-4D97-AF65-F5344CB8AC3E}">
        <p14:creationId xmlns:p14="http://schemas.microsoft.com/office/powerpoint/2010/main" val="42905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9C985-D1CC-4609-902C-2FE59428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Tuskegee Syphilis Study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6216F-CDC0-4B48-8C8A-317DF8CF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1" y="1794384"/>
            <a:ext cx="10515600" cy="4831237"/>
          </a:xfrm>
        </p:spPr>
        <p:txBody>
          <a:bodyPr>
            <a:normAutofit/>
          </a:bodyPr>
          <a:lstStyle/>
          <a:p>
            <a:r>
              <a:rPr lang="en-US" dirty="0"/>
              <a:t>Started in 1929</a:t>
            </a:r>
          </a:p>
          <a:p>
            <a:pPr lvl="1"/>
            <a:r>
              <a:rPr lang="en-US" dirty="0"/>
              <a:t>State of art TX: mercury and arsenic, 30% cure rate</a:t>
            </a:r>
          </a:p>
          <a:p>
            <a:pPr lvl="1"/>
            <a:r>
              <a:rPr lang="en-US" dirty="0"/>
              <a:t>Great Depression impacted funding</a:t>
            </a:r>
          </a:p>
          <a:p>
            <a:pPr lvl="1"/>
            <a:r>
              <a:rPr lang="en-US" dirty="0"/>
              <a:t>Treatment dropped; just observational</a:t>
            </a:r>
          </a:p>
          <a:p>
            <a:r>
              <a:rPr lang="en-US" dirty="0"/>
              <a:t>Blacks in Tuskegee (Macon County), Alabama, with Syphilis were left untreated but were observed, studied and compared to a control group</a:t>
            </a:r>
          </a:p>
          <a:p>
            <a:r>
              <a:rPr lang="en-US" u="sng" dirty="0"/>
              <a:t>Government sponsored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Source National Archives </a:t>
            </a:r>
            <a:r>
              <a:rPr lang="en-US" sz="1500" dirty="0">
                <a:hlinkClick r:id="rId2"/>
              </a:rPr>
              <a:t>https://catalog.archives.gov/id/281640</a:t>
            </a:r>
            <a:r>
              <a:rPr lang="en-US" sz="15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2E84F-FA1E-4527-B926-2EA8CD23A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8895" y="0"/>
            <a:ext cx="4773105" cy="31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D938-EA38-4C18-843E-B1E7E5BB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" y="289711"/>
            <a:ext cx="4638773" cy="1325563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FA48-45EC-48F5-AC27-040343A0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1" y="1363711"/>
            <a:ext cx="4931004" cy="49522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Participants told study was about “bad blood”</a:t>
            </a:r>
          </a:p>
          <a:p>
            <a:r>
              <a:rPr lang="en-US" dirty="0"/>
              <a:t>1947: penicillin available</a:t>
            </a:r>
          </a:p>
          <a:p>
            <a:r>
              <a:rPr lang="en-US" dirty="0"/>
              <a:t>1968: Peter </a:t>
            </a:r>
            <a:r>
              <a:rPr lang="en-US" dirty="0" err="1"/>
              <a:t>Buxtun</a:t>
            </a:r>
            <a:r>
              <a:rPr lang="en-US" dirty="0"/>
              <a:t> raises issue</a:t>
            </a:r>
          </a:p>
          <a:p>
            <a:r>
              <a:rPr lang="en-US" dirty="0"/>
              <a:t>1969: CDC reaffirms need for study, endorsed by AMA and NMA</a:t>
            </a:r>
          </a:p>
          <a:p>
            <a:r>
              <a:rPr lang="en-US" dirty="0"/>
              <a:t>1972: Press reports</a:t>
            </a:r>
          </a:p>
          <a:p>
            <a:r>
              <a:rPr lang="en-US" dirty="0"/>
              <a:t>1974: out of court settlement</a:t>
            </a:r>
          </a:p>
          <a:p>
            <a:pPr lvl="1"/>
            <a:r>
              <a:rPr lang="en-US" dirty="0"/>
              <a:t>Lifetime medical benefits</a:t>
            </a:r>
          </a:p>
          <a:p>
            <a:pPr lvl="1"/>
            <a:r>
              <a:rPr lang="en-US" dirty="0"/>
              <a:t>Burial costs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F204C-DE2D-4BF3-BD3E-9886F9C7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88" y="79146"/>
            <a:ext cx="6400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EB7BF3217564987B05985743C1D4B" ma:contentTypeVersion="10" ma:contentTypeDescription="Create a new document." ma:contentTypeScope="" ma:versionID="c4d94de21bd09f2448d85f6d6f2976ee">
  <xsd:schema xmlns:xsd="http://www.w3.org/2001/XMLSchema" xmlns:xs="http://www.w3.org/2001/XMLSchema" xmlns:p="http://schemas.microsoft.com/office/2006/metadata/properties" xmlns:ns3="acfa8323-1e7c-4bd5-bd76-09c218afbf3d" targetNamespace="http://schemas.microsoft.com/office/2006/metadata/properties" ma:root="true" ma:fieldsID="4df55635c11318210be494299309cad8" ns3:_="">
    <xsd:import namespace="acfa8323-1e7c-4bd5-bd76-09c218afbf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a8323-1e7c-4bd5-bd76-09c218afb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C7EA23-7FC8-4A85-941F-D1EACC37F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a8323-1e7c-4bd5-bd76-09c218afb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D3DBE9-04B4-4ED1-9D1B-113C1504D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AFDA9-3EE9-402D-B6E5-028EDE20C3CD}">
  <ds:schemaRefs>
    <ds:schemaRef ds:uri="http://schemas.microsoft.com/office/2006/documentManagement/types"/>
    <ds:schemaRef ds:uri="http://purl.org/dc/terms/"/>
    <ds:schemaRef ds:uri="acfa8323-1e7c-4bd5-bd76-09c218afbf3d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675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Castellar</vt:lpstr>
      <vt:lpstr>Imprint MT Shadow</vt:lpstr>
      <vt:lpstr>Office Theme</vt:lpstr>
      <vt:lpstr>1_Office Theme</vt:lpstr>
      <vt:lpstr>The lessons of history</vt:lpstr>
      <vt:lpstr>Not a talk about forms</vt:lpstr>
      <vt:lpstr>History</vt:lpstr>
      <vt:lpstr>Consent in Common Law</vt:lpstr>
      <vt:lpstr>Yellow fever: No good animal model</vt:lpstr>
      <vt:lpstr>1901: Walter Reed leads Yellow Fever Board </vt:lpstr>
      <vt:lpstr>And we all lived happily ever after…..</vt:lpstr>
      <vt:lpstr>Tuskegee Syphilis Study </vt:lpstr>
      <vt:lpstr>Details</vt:lpstr>
      <vt:lpstr>Peter Buxtun</vt:lpstr>
      <vt:lpstr>Afterglow</vt:lpstr>
      <vt:lpstr>How do we keep research ethical?</vt:lpstr>
      <vt:lpstr>Trust</vt:lpstr>
      <vt:lpstr>PowerPoint Presentation</vt:lpstr>
      <vt:lpstr>How does society establish what is ethical?</vt:lpstr>
      <vt:lpstr>Local Policies</vt:lpstr>
      <vt:lpstr>8 Ethical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Human Research</dc:title>
  <dc:creator>Walter Kraft</dc:creator>
  <cp:lastModifiedBy>Patrick Herbison</cp:lastModifiedBy>
  <cp:revision>62</cp:revision>
  <dcterms:created xsi:type="dcterms:W3CDTF">2021-01-23T13:56:41Z</dcterms:created>
  <dcterms:modified xsi:type="dcterms:W3CDTF">2021-02-04T18:30:44Z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0x0101000E5EB7BF3217564987B05985743C1D4B</vt:lpwstr>
  </property>
</Properties>
</file>