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0"/>
  </p:notesMasterIdLst>
  <p:sldIdLst>
    <p:sldId id="256" r:id="rId2"/>
    <p:sldId id="293" r:id="rId3"/>
    <p:sldId id="296" r:id="rId4"/>
    <p:sldId id="294" r:id="rId5"/>
    <p:sldId id="295" r:id="rId6"/>
    <p:sldId id="297" r:id="rId7"/>
    <p:sldId id="298" r:id="rId8"/>
    <p:sldId id="299" r:id="rId9"/>
  </p:sldIdLst>
  <p:sldSz cx="9144000" cy="5143500" type="screen16x9"/>
  <p:notesSz cx="6858000" cy="9144000"/>
  <p:embeddedFontLst>
    <p:embeddedFont>
      <p:font typeface="Proxima Nova" panose="020B0604020202020204" charset="0"/>
      <p:regular r:id="rId11"/>
      <p:bold r:id="rId12"/>
      <p:italic r:id="rId13"/>
      <p:boldItalic r:id="rId14"/>
    </p:embeddedFont>
    <p:embeddedFont>
      <p:font typeface="Book Antiqua" panose="02040602050305030304" pitchFamily="18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078EDEF-7E99-430B-A558-B4BEC0C50572}">
  <a:tblStyle styleId="{4078EDEF-7E99-430B-A558-B4BEC0C50572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9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46943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92150"/>
            <a:ext cx="6073775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609600" y="503635"/>
            <a:ext cx="7907336" cy="23729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Book Antiqua"/>
              <a:buNone/>
            </a:pPr>
            <a:r>
              <a:rPr lang="en" sz="4590" b="0" i="0" u="none" strike="noStrike" cap="none" dirty="0" smtClean="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ADOLESCENTS</a:t>
            </a:r>
            <a:br>
              <a:rPr lang="en" sz="4590" b="0" i="0" u="none" strike="noStrike" cap="none" dirty="0" smtClean="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lang="en" sz="4590" dirty="0" smtClean="0">
                <a:latin typeface="Book Antiqua"/>
                <a:ea typeface="Book Antiqua"/>
                <a:cs typeface="Book Antiqua"/>
                <a:sym typeface="Book Antiqua"/>
              </a:rPr>
              <a:t>and</a:t>
            </a:r>
            <a:br>
              <a:rPr lang="en" sz="4590" dirty="0" smtClean="0"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lang="en" sz="4590" dirty="0" smtClean="0">
                <a:latin typeface="Book Antiqua"/>
                <a:ea typeface="Book Antiqua"/>
                <a:cs typeface="Book Antiqua"/>
                <a:sym typeface="Book Antiqua"/>
              </a:rPr>
              <a:t>IRBs</a:t>
            </a:r>
            <a:endParaRPr lang="en" sz="3060" b="0" i="0" u="none" strike="noStrike" cap="none" dirty="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609600" y="3181350"/>
            <a:ext cx="7993062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" sz="2800" b="0" i="0" u="none" strike="noStrike" cap="none" dirty="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Christopher V. Chambers, M.D.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" sz="2400" b="0" i="0" u="none" strike="noStrike" cap="none" dirty="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Department of  Family and Community Medicine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" sz="2400" b="0" i="0" u="none" strike="noStrike" cap="none" dirty="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Jefferson Medical College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" sz="2400" b="0" i="0" u="none" strike="noStrike" cap="none" dirty="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Thomas Jefferson University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2"/>
          <p:cNvSpPr txBox="1">
            <a:spLocks/>
          </p:cNvSpPr>
          <p:nvPr/>
        </p:nvSpPr>
        <p:spPr>
          <a:xfrm>
            <a:off x="609600" y="209550"/>
            <a:ext cx="8001000" cy="11239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roxima Nova"/>
              <a:buNone/>
              <a:defRPr sz="36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algn="ctr">
              <a:buClr>
                <a:schemeClr val="dk2"/>
              </a:buClr>
              <a:buSzPct val="25000"/>
              <a:buFont typeface="Book Antiqua"/>
              <a:buNone/>
            </a:pPr>
            <a:r>
              <a:rPr lang="en" sz="43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Adolescents Participation </a:t>
            </a:r>
          </a:p>
          <a:p>
            <a:pPr algn="ctr">
              <a:buClr>
                <a:schemeClr val="dk2"/>
              </a:buClr>
              <a:buSzPct val="25000"/>
              <a:buFont typeface="Book Antiqua"/>
              <a:buNone/>
            </a:pPr>
            <a:r>
              <a:rPr lang="en" sz="43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in Research</a:t>
            </a:r>
            <a:endParaRPr lang="en" sz="4300" dirty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4" name="Shape 91"/>
          <p:cNvSpPr txBox="1">
            <a:spLocks/>
          </p:cNvSpPr>
          <p:nvPr/>
        </p:nvSpPr>
        <p:spPr>
          <a:xfrm>
            <a:off x="457201" y="1681162"/>
            <a:ext cx="8240712" cy="31765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457200">
              <a:lnSpc>
                <a:spcPct val="150000"/>
              </a:lnSpc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en" sz="25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Consent for medical care</a:t>
            </a:r>
          </a:p>
          <a:p>
            <a:pPr marL="457200" indent="-457200">
              <a:lnSpc>
                <a:spcPct val="150000"/>
              </a:lnSpc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en" sz="25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What does CFR say?</a:t>
            </a:r>
          </a:p>
          <a:p>
            <a:pPr marL="457200" indent="-457200">
              <a:lnSpc>
                <a:spcPct val="150000"/>
              </a:lnSpc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en" sz="25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Controversies for IRBs</a:t>
            </a:r>
            <a:endParaRPr lang="en" sz="2500" dirty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9915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2"/>
          <p:cNvSpPr txBox="1">
            <a:spLocks/>
          </p:cNvSpPr>
          <p:nvPr/>
        </p:nvSpPr>
        <p:spPr>
          <a:xfrm>
            <a:off x="609600" y="209550"/>
            <a:ext cx="8001000" cy="11239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roxima Nova"/>
              <a:buNone/>
              <a:defRPr sz="36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algn="ctr">
              <a:buClr>
                <a:schemeClr val="dk2"/>
              </a:buClr>
              <a:buSzPct val="25000"/>
              <a:buFont typeface="Book Antiqua"/>
              <a:buNone/>
            </a:pPr>
            <a:r>
              <a:rPr lang="en" sz="43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AGE OF CONSENT (Pennsylvania)</a:t>
            </a:r>
            <a:endParaRPr lang="en" sz="4300" dirty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4" name="Shape 91"/>
          <p:cNvSpPr txBox="1">
            <a:spLocks/>
          </p:cNvSpPr>
          <p:nvPr/>
        </p:nvSpPr>
        <p:spPr>
          <a:xfrm>
            <a:off x="935037" y="1681162"/>
            <a:ext cx="7762875" cy="31765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65125" indent="-365125">
              <a:lnSpc>
                <a:spcPct val="150000"/>
              </a:lnSpc>
              <a:buClr>
                <a:schemeClr val="bg1"/>
              </a:buClr>
              <a:buSzPct val="100000"/>
              <a:buFont typeface="Arial"/>
              <a:buChar char="•"/>
            </a:pPr>
            <a:r>
              <a:rPr lang="en" sz="25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18 or over</a:t>
            </a:r>
          </a:p>
          <a:p>
            <a:pPr marL="365125" indent="-365125">
              <a:lnSpc>
                <a:spcPct val="150000"/>
              </a:lnSpc>
              <a:buClr>
                <a:schemeClr val="bg1"/>
              </a:buClr>
              <a:buSzPct val="100000"/>
              <a:buFont typeface="Arial"/>
              <a:buChar char="•"/>
            </a:pPr>
            <a:r>
              <a:rPr lang="en" sz="25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Graduate of High School</a:t>
            </a:r>
          </a:p>
          <a:p>
            <a:pPr marL="365125" indent="-365125">
              <a:lnSpc>
                <a:spcPct val="150000"/>
              </a:lnSpc>
              <a:buClr>
                <a:schemeClr val="bg1"/>
              </a:buClr>
              <a:buSzPct val="100000"/>
              <a:buFont typeface="Arial"/>
              <a:buChar char="•"/>
            </a:pPr>
            <a:r>
              <a:rPr lang="en" sz="25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Married</a:t>
            </a:r>
          </a:p>
          <a:p>
            <a:pPr marL="365125" indent="-365125">
              <a:lnSpc>
                <a:spcPct val="150000"/>
              </a:lnSpc>
              <a:buClr>
                <a:schemeClr val="bg1"/>
              </a:buClr>
              <a:buSzPct val="100000"/>
              <a:buFont typeface="Arial"/>
              <a:buChar char="•"/>
            </a:pPr>
            <a:r>
              <a:rPr lang="en" sz="25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Pregnant (or previous pregnancy)</a:t>
            </a:r>
          </a:p>
          <a:p>
            <a:pPr marL="365125" indent="-365125">
              <a:lnSpc>
                <a:spcPct val="150000"/>
              </a:lnSpc>
              <a:buClr>
                <a:schemeClr val="bg1"/>
              </a:buClr>
              <a:buSzPct val="25000"/>
              <a:buFont typeface="Noto Sans Symbols"/>
              <a:buNone/>
            </a:pPr>
            <a:r>
              <a:rPr lang="en" sz="25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		Exceptions</a:t>
            </a:r>
            <a:endParaRPr lang="en" sz="2500" dirty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10299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8"/>
          <p:cNvSpPr txBox="1">
            <a:spLocks/>
          </p:cNvSpPr>
          <p:nvPr/>
        </p:nvSpPr>
        <p:spPr>
          <a:xfrm>
            <a:off x="685800" y="91771"/>
            <a:ext cx="7756525" cy="9417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roxima Nova"/>
              <a:buNone/>
              <a:defRPr sz="36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algn="ctr">
              <a:buClr>
                <a:schemeClr val="dk2"/>
              </a:buClr>
              <a:buSzPct val="25000"/>
              <a:buFont typeface="Book Antiqua"/>
              <a:buNone/>
            </a:pPr>
            <a:r>
              <a:rPr lang="en" sz="48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EMANCIPATED MINOR</a:t>
            </a:r>
            <a:endParaRPr lang="en" sz="4800" dirty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4" name="Shape 97"/>
          <p:cNvSpPr txBox="1">
            <a:spLocks/>
          </p:cNvSpPr>
          <p:nvPr/>
        </p:nvSpPr>
        <p:spPr>
          <a:xfrm>
            <a:off x="457200" y="1428750"/>
            <a:ext cx="8534400" cy="3785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14350" indent="-514350">
              <a:lnSpc>
                <a:spcPct val="60000"/>
              </a:lnSpc>
              <a:buClr>
                <a:schemeClr val="bg1"/>
              </a:buClr>
              <a:buSzPct val="100000"/>
              <a:buFont typeface="Arial"/>
              <a:buAutoNum type="arabicPeriod"/>
            </a:pPr>
            <a:r>
              <a:rPr lang="en-US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Living apart from parents with or without consent and</a:t>
            </a:r>
          </a:p>
          <a:p>
            <a:pPr marL="514350" indent="-514350">
              <a:lnSpc>
                <a:spcPct val="6000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Noto Sans Symbols"/>
              <a:buNone/>
            </a:pPr>
            <a:endParaRPr lang="en-US" dirty="0" smtClean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514350" indent="-514350">
              <a:lnSpc>
                <a:spcPct val="6000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Noto Sans Symbols"/>
              <a:buNone/>
            </a:pPr>
            <a:r>
              <a:rPr lang="en-US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	Self-supporting 	and</a:t>
            </a:r>
          </a:p>
          <a:p>
            <a:pPr marL="514350" indent="-514350">
              <a:lnSpc>
                <a:spcPct val="6000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Noto Sans Symbols"/>
              <a:buNone/>
            </a:pPr>
            <a:endParaRPr lang="en-US" dirty="0" smtClean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514350" indent="-514350">
              <a:lnSpc>
                <a:spcPct val="6000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Noto Sans Symbols"/>
              <a:buNone/>
            </a:pPr>
            <a:r>
              <a:rPr lang="en-US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	Managing own financial affairs.  </a:t>
            </a:r>
          </a:p>
          <a:p>
            <a:pPr marL="514350" indent="-514350">
              <a:lnSpc>
                <a:spcPct val="6000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Noto Sans Symbols"/>
              <a:buNone/>
            </a:pPr>
            <a:endParaRPr lang="en-US" sz="1800" dirty="0" smtClean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514350" indent="-514350">
              <a:lnSpc>
                <a:spcPct val="6000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Noto Sans Symbols"/>
              <a:buNone/>
            </a:pPr>
            <a:r>
              <a:rPr lang="en-US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				or</a:t>
            </a:r>
          </a:p>
          <a:p>
            <a:pPr marL="514350" indent="-514350">
              <a:lnSpc>
                <a:spcPct val="60000"/>
              </a:lnSpc>
              <a:spcBef>
                <a:spcPts val="250"/>
              </a:spcBef>
              <a:buClr>
                <a:schemeClr val="bg1"/>
              </a:buClr>
              <a:buSzPct val="25000"/>
              <a:buFont typeface="Noto Sans Symbols"/>
              <a:buNone/>
            </a:pPr>
            <a:endParaRPr lang="en-US" sz="1800" dirty="0" smtClean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514350" indent="-514350">
              <a:lnSpc>
                <a:spcPct val="6000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Noto Sans Symbols"/>
              <a:buNone/>
            </a:pPr>
            <a:r>
              <a:rPr lang="en-US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2.	Married.</a:t>
            </a:r>
          </a:p>
          <a:p>
            <a:pPr marL="514350" indent="-514350">
              <a:lnSpc>
                <a:spcPct val="6000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Noto Sans Symbols"/>
              <a:buNone/>
            </a:pPr>
            <a:r>
              <a:rPr lang="en-US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				or</a:t>
            </a:r>
          </a:p>
          <a:p>
            <a:pPr marL="514350" indent="-514350">
              <a:lnSpc>
                <a:spcPct val="60000"/>
              </a:lnSpc>
              <a:spcBef>
                <a:spcPts val="250"/>
              </a:spcBef>
              <a:buClr>
                <a:schemeClr val="bg1"/>
              </a:buClr>
              <a:buSzPct val="25000"/>
              <a:buFont typeface="Noto Sans Symbols"/>
              <a:buNone/>
            </a:pPr>
            <a:endParaRPr lang="en-US" sz="1800" dirty="0" smtClean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514350" indent="-514350">
              <a:lnSpc>
                <a:spcPct val="6000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Noto Sans Symbols"/>
              <a:buNone/>
            </a:pPr>
            <a:r>
              <a:rPr lang="en-US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3.	In Armed Services.</a:t>
            </a:r>
          </a:p>
          <a:p>
            <a:pPr marL="514350" indent="-514350" algn="r">
              <a:lnSpc>
                <a:spcPct val="60000"/>
              </a:lnSpc>
              <a:spcBef>
                <a:spcPts val="260"/>
              </a:spcBef>
              <a:buClr>
                <a:schemeClr val="bg1"/>
              </a:buClr>
              <a:buSzPct val="25000"/>
              <a:buFont typeface="Noto Sans Symbols"/>
              <a:buNone/>
            </a:pPr>
            <a:endParaRPr lang="en-US" sz="2000" dirty="0" smtClean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514350" indent="-514350">
              <a:lnSpc>
                <a:spcPct val="60000"/>
              </a:lnSpc>
              <a:spcBef>
                <a:spcPts val="340"/>
              </a:spcBef>
              <a:buClr>
                <a:schemeClr val="bg1"/>
              </a:buClr>
              <a:buSzPct val="25000"/>
              <a:buFont typeface="Noto Sans Symbols"/>
              <a:buNone/>
            </a:pPr>
            <a:r>
              <a:rPr lang="en-US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						</a:t>
            </a:r>
            <a:endParaRPr lang="en-US" dirty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602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04"/>
          <p:cNvSpPr txBox="1">
            <a:spLocks/>
          </p:cNvSpPr>
          <p:nvPr/>
        </p:nvSpPr>
        <p:spPr>
          <a:xfrm>
            <a:off x="685800" y="285750"/>
            <a:ext cx="7756525" cy="106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roxima Nova"/>
              <a:buNone/>
              <a:defRPr sz="36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algn="ctr">
              <a:buClr>
                <a:schemeClr val="dk2"/>
              </a:buClr>
              <a:buSzPct val="25000"/>
              <a:buFont typeface="Book Antiqua"/>
              <a:buNone/>
            </a:pPr>
            <a:r>
              <a:rPr lang="en" sz="48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MATURE MINOR DOCTRINE</a:t>
            </a:r>
            <a:endParaRPr lang="en" sz="4800" dirty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4" name="Shape 103"/>
          <p:cNvSpPr txBox="1">
            <a:spLocks/>
          </p:cNvSpPr>
          <p:nvPr/>
        </p:nvSpPr>
        <p:spPr>
          <a:xfrm>
            <a:off x="609600" y="1428750"/>
            <a:ext cx="8101012" cy="381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4025" indent="-454025">
              <a:lnSpc>
                <a:spcPct val="150000"/>
              </a:lnSpc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1.	15 years of age or over.</a:t>
            </a:r>
          </a:p>
          <a:p>
            <a:pPr marL="454025" indent="-454025">
              <a:lnSpc>
                <a:spcPct val="150000"/>
              </a:lnSpc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2.	Able to give informed consent.</a:t>
            </a:r>
          </a:p>
          <a:p>
            <a:pPr marL="454025" indent="-454025"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3.	The proposed treatment is for the minor’s benefit (and not another’s).</a:t>
            </a:r>
          </a:p>
          <a:p>
            <a:pPr marL="454025" indent="-454025"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4.	The proposed treatment is necessary according to the best professional judgment.</a:t>
            </a:r>
          </a:p>
          <a:p>
            <a:pPr marL="454025" indent="-454025">
              <a:lnSpc>
                <a:spcPct val="150000"/>
              </a:lnSpc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5.	The treatment does not involve high-risk procedures.</a:t>
            </a:r>
            <a:endParaRPr lang="en" sz="2200" dirty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3395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04"/>
          <p:cNvSpPr txBox="1">
            <a:spLocks/>
          </p:cNvSpPr>
          <p:nvPr/>
        </p:nvSpPr>
        <p:spPr>
          <a:xfrm>
            <a:off x="685800" y="148756"/>
            <a:ext cx="7756525" cy="106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roxima Nova"/>
              <a:buNone/>
              <a:defRPr sz="36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algn="ctr">
              <a:buClr>
                <a:schemeClr val="dk2"/>
              </a:buClr>
              <a:buSzPct val="25000"/>
              <a:buFont typeface="Book Antiqua"/>
              <a:buNone/>
            </a:pPr>
            <a:r>
              <a:rPr lang="en" sz="48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45 CFR 46</a:t>
            </a:r>
            <a:endParaRPr lang="en" sz="4800" dirty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4" name="Shape 103"/>
          <p:cNvSpPr txBox="1">
            <a:spLocks/>
          </p:cNvSpPr>
          <p:nvPr/>
        </p:nvSpPr>
        <p:spPr>
          <a:xfrm>
            <a:off x="609600" y="1428750"/>
            <a:ext cx="7467600" cy="381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accent1"/>
              </a:buClr>
              <a:buSzPct val="25000"/>
            </a:pPr>
            <a:r>
              <a:rPr lang="en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46.408(a)	Solicit assent of children when, in judgment 		of IRB, children are capable of providing 		assent.</a:t>
            </a:r>
            <a:endParaRPr lang="en" sz="2200" dirty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44055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04"/>
          <p:cNvSpPr txBox="1">
            <a:spLocks/>
          </p:cNvSpPr>
          <p:nvPr/>
        </p:nvSpPr>
        <p:spPr>
          <a:xfrm>
            <a:off x="685800" y="148756"/>
            <a:ext cx="7756525" cy="106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roxima Nova"/>
              <a:buNone/>
              <a:defRPr sz="36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algn="ctr">
              <a:buClr>
                <a:schemeClr val="dk2"/>
              </a:buClr>
              <a:buSzPct val="25000"/>
              <a:buFont typeface="Book Antiqua"/>
              <a:buNone/>
            </a:pPr>
            <a:r>
              <a:rPr lang="en" sz="48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45 CFR 46</a:t>
            </a:r>
            <a:endParaRPr lang="en" sz="4800" dirty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4" name="Shape 103"/>
          <p:cNvSpPr txBox="1">
            <a:spLocks/>
          </p:cNvSpPr>
          <p:nvPr/>
        </p:nvSpPr>
        <p:spPr>
          <a:xfrm>
            <a:off x="609600" y="1428750"/>
            <a:ext cx="7467600" cy="381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accent1"/>
              </a:buClr>
              <a:buSzPct val="25000"/>
            </a:pPr>
            <a:r>
              <a:rPr lang="en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46.408(c)	If the IRB determines that a protocol is </a:t>
            </a:r>
          </a:p>
          <a:p>
            <a:pPr>
              <a:buClr>
                <a:schemeClr val="accent1"/>
              </a:buClr>
              <a:buSzPct val="25000"/>
            </a:pPr>
            <a:r>
              <a:rPr lang="en" sz="2200" dirty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	</a:t>
            </a:r>
            <a:r>
              <a:rPr lang="en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	designed for a condition for which parental</a:t>
            </a:r>
          </a:p>
          <a:p>
            <a:pPr>
              <a:buClr>
                <a:schemeClr val="accent1"/>
              </a:buClr>
              <a:buSzPct val="25000"/>
            </a:pPr>
            <a:r>
              <a:rPr lang="en" sz="2200" dirty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	</a:t>
            </a:r>
            <a:r>
              <a:rPr lang="en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	permission is </a:t>
            </a:r>
            <a:r>
              <a:rPr lang="en" sz="2200" u="sng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not</a:t>
            </a:r>
            <a:r>
              <a:rPr lang="en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 a reasonable requirement, </a:t>
            </a:r>
          </a:p>
          <a:p>
            <a:pPr>
              <a:buClr>
                <a:schemeClr val="accent1"/>
              </a:buClr>
              <a:buSzPct val="25000"/>
            </a:pPr>
            <a:r>
              <a:rPr lang="en" sz="2200" dirty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	</a:t>
            </a:r>
            <a:r>
              <a:rPr lang="en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	it may waive requirement for parental </a:t>
            </a:r>
          </a:p>
          <a:p>
            <a:pPr>
              <a:buClr>
                <a:schemeClr val="accent1"/>
              </a:buClr>
              <a:buSzPct val="25000"/>
            </a:pPr>
            <a:r>
              <a:rPr lang="en" sz="2200" dirty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	</a:t>
            </a:r>
            <a:r>
              <a:rPr lang="en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	permission, provided an appropriate </a:t>
            </a:r>
          </a:p>
          <a:p>
            <a:pPr>
              <a:buClr>
                <a:schemeClr val="accent1"/>
              </a:buClr>
              <a:buSzPct val="25000"/>
            </a:pPr>
            <a:r>
              <a:rPr lang="en" sz="2200" dirty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	</a:t>
            </a:r>
            <a:r>
              <a:rPr lang="en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	mechanism for protecting the child is</a:t>
            </a:r>
          </a:p>
          <a:p>
            <a:pPr>
              <a:buClr>
                <a:schemeClr val="accent1"/>
              </a:buClr>
              <a:buSzPct val="25000"/>
            </a:pPr>
            <a:r>
              <a:rPr lang="en" sz="2200" dirty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	</a:t>
            </a:r>
            <a:r>
              <a:rPr lang="en" sz="22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	substituted.</a:t>
            </a:r>
            <a:endParaRPr lang="en" sz="2200" dirty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2735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2"/>
          <p:cNvSpPr txBox="1">
            <a:spLocks/>
          </p:cNvSpPr>
          <p:nvPr/>
        </p:nvSpPr>
        <p:spPr>
          <a:xfrm>
            <a:off x="609600" y="209550"/>
            <a:ext cx="8001000" cy="11239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roxima Nova"/>
              <a:buNone/>
              <a:defRPr sz="36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roxima Nova"/>
              <a:buNone/>
              <a:defRPr sz="36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algn="ctr">
              <a:buClr>
                <a:schemeClr val="dk2"/>
              </a:buClr>
              <a:buSzPct val="25000"/>
              <a:buFont typeface="Book Antiqua"/>
              <a:buNone/>
            </a:pPr>
            <a:r>
              <a:rPr lang="en" sz="43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ISSUES for IRBs</a:t>
            </a:r>
            <a:endParaRPr lang="en" sz="4300" dirty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4" name="Shape 91"/>
          <p:cNvSpPr txBox="1">
            <a:spLocks/>
          </p:cNvSpPr>
          <p:nvPr/>
        </p:nvSpPr>
        <p:spPr>
          <a:xfrm>
            <a:off x="457201" y="1681162"/>
            <a:ext cx="8240712" cy="31765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457200">
              <a:lnSpc>
                <a:spcPct val="150000"/>
              </a:lnSpc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en" sz="25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Child assent ages 7-17.  Appropriate  form?</a:t>
            </a:r>
          </a:p>
          <a:p>
            <a:pPr marL="457200" indent="-457200">
              <a:lnSpc>
                <a:spcPct val="150000"/>
              </a:lnSpc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en" sz="25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Payment?  Coersive or appropriate?</a:t>
            </a:r>
          </a:p>
          <a:p>
            <a:pPr marL="457200" indent="-457200">
              <a:lnSpc>
                <a:spcPct val="150000"/>
              </a:lnSpc>
              <a:buClr>
                <a:schemeClr val="bg1"/>
              </a:buClr>
              <a:buSzPct val="100000"/>
              <a:buFont typeface="+mj-lt"/>
              <a:buAutoNum type="arabicPeriod"/>
            </a:pPr>
            <a:r>
              <a:rPr lang="en" sz="2500" dirty="0" smtClean="0">
                <a:solidFill>
                  <a:schemeClr val="bg1"/>
                </a:solidFill>
                <a:latin typeface="Book Antiqua"/>
                <a:ea typeface="Book Antiqua"/>
                <a:cs typeface="Book Antiqua"/>
                <a:sym typeface="Book Antiqua"/>
              </a:rPr>
              <a:t>Assent or consent for mature adolescents?</a:t>
            </a:r>
            <a:endParaRPr lang="en" sz="2500" dirty="0">
              <a:solidFill>
                <a:schemeClr val="bg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8775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106</Words>
  <Application>Microsoft Office PowerPoint</Application>
  <PresentationFormat>On-screen Show (16:9)</PresentationFormat>
  <Paragraphs>51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Proxima Nova</vt:lpstr>
      <vt:lpstr>Book Antiqua</vt:lpstr>
      <vt:lpstr>Noto Sans Symbols</vt:lpstr>
      <vt:lpstr>spearmint</vt:lpstr>
      <vt:lpstr>ADOLESCENTS and IRBs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DILEMMAS IN ADOLESCENT MEDICINE “Issues of Consent, Confidentiality and Sexuality”</dc:title>
  <dc:creator>Janet Long</dc:creator>
  <cp:lastModifiedBy>Windows User</cp:lastModifiedBy>
  <cp:revision>16</cp:revision>
  <dcterms:modified xsi:type="dcterms:W3CDTF">2018-03-19T14:08:36Z</dcterms:modified>
</cp:coreProperties>
</file>