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9" r:id="rId4"/>
  </p:sldMasterIdLst>
  <p:sldIdLst>
    <p:sldId id="269" r:id="rId5"/>
    <p:sldId id="270" r:id="rId6"/>
    <p:sldId id="257" r:id="rId7"/>
    <p:sldId id="258" r:id="rId8"/>
    <p:sldId id="259" r:id="rId9"/>
    <p:sldId id="260" r:id="rId10"/>
    <p:sldId id="261" r:id="rId11"/>
    <p:sldId id="262" r:id="rId12"/>
    <p:sldId id="271" r:id="rId13"/>
    <p:sldId id="272" r:id="rId14"/>
    <p:sldId id="263" r:id="rId15"/>
    <p:sldId id="264" r:id="rId16"/>
    <p:sldId id="265" r:id="rId17"/>
    <p:sldId id="266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26EA-6957-4A16-8053-71B8C9FB0AE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19C3-B0E7-475C-B899-E0EDBE82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5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26EA-6957-4A16-8053-71B8C9FB0AE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19C3-B0E7-475C-B899-E0EDBE82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7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26EA-6957-4A16-8053-71B8C9FB0AE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19C3-B0E7-475C-B899-E0EDBE82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7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E952C-76F9-4FA0-94DD-C102F2F1CAC4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37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E3048-6ABC-4145-BC44-07C20E95CF27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69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C7410-C691-46B1-B994-4A08832411C6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241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B1BA7-70F4-4F2F-B75D-3354F159C005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19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EEDA0-5776-407A-BB13-78073B0215F1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69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80BEF-BA0B-4A21-9063-3C9275D25AC0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54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D5C3C-0A89-447C-8DDC-F3EF41063CAE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35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A0B2E-4D00-4FBA-ABA8-B74417954257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6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26EA-6957-4A16-8053-71B8C9FB0AE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19C3-B0E7-475C-B899-E0EDBE82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85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F5019-6C25-467D-8D92-5EEC55BE104E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75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8BBAE-F539-493D-9E04-6C4B687FCB7C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04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17F2-7895-4AC7-B9FD-F905D3E98248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29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28E49-0629-4F87-A0A9-D1D7D6DC8852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822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CA3B5-7F35-43B1-AC4A-AD88C4DEC70F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03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596BF-F677-4AAD-94C3-C8AE7017455F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00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5493C-ADA6-4C34-8FC7-3E3D49B50517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90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C1551-C4A0-491B-B968-3AB9B75A059C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77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0D0A9-E7B3-46F9-8736-8BDE2858A5F3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05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B1DD9-8CDE-49A4-BE12-AB2E58AD93B3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2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26EA-6957-4A16-8053-71B8C9FB0AE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19C3-B0E7-475C-B899-E0EDBE82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218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B75E3-89CD-48AB-B829-286F04C46B08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77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8B632-7974-4B71-BAE2-B155502A2C62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74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0D4BA-F134-48F2-8302-18235BBB4624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36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B5492-BA15-42F3-B108-AF5E3A47AC09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46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24F7A-60A5-430F-8079-8C998EAED4E2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58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DA2C5-3200-4543-91E4-C98AE0A4EE33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578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83416-3DCE-43CE-9D05-F462AFF99ECB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235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1C265-2591-4911-AE6F-4ED61A0564AA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492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986" y="274544"/>
            <a:ext cx="10972031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4155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BBFCB-4419-4FA6-85FB-0570B7187DD2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8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26EA-6957-4A16-8053-71B8C9FB0AE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19C3-B0E7-475C-B899-E0EDBE82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950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ACFB5-743A-4A92-8BB1-F3E75A0E970F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49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A32AE-9151-4E13-9D0B-B21E2C13D16B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487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A97A6-1370-4F1B-97FC-C1E9443E3C62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4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7075B-4241-4E9F-9663-4572B5ABDE45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837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A95A9-616B-4EB7-AC13-6C304D7838C8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075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8EFE4-557B-4255-BB05-3CA9477DE5C4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255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3123E-E018-4616-A9BB-7081F29B0A0C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467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2900E-E22F-4B96-B7DE-B14320E38604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454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1F60B-4729-43B9-8E17-873B3F1C549C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02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7404A-E4DF-452E-B7E9-F25C8D30C92E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8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26EA-6957-4A16-8053-71B8C9FB0AE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19C3-B0E7-475C-B899-E0EDBE82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324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219C2-0C6C-44AB-B666-10D6D5A00C0C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541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57092-4C56-49E7-A783-FA381BB1947D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946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2840E-5C1B-46F4-AB51-587FF7F47BBF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2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26EA-6957-4A16-8053-71B8C9FB0AE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19C3-B0E7-475C-B899-E0EDBE82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1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26EA-6957-4A16-8053-71B8C9FB0AE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19C3-B0E7-475C-B899-E0EDBE82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7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26EA-6957-4A16-8053-71B8C9FB0AE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19C3-B0E7-475C-B899-E0EDBE82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0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26EA-6957-4A16-8053-71B8C9FB0AE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19C3-B0E7-475C-B899-E0EDBE82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226EA-6957-4A16-8053-71B8C9FB0AE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419C3-B0E7-475C-B899-E0EDBE827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0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F2F"/>
            </a:gs>
            <a:gs pos="50000">
              <a:srgbClr val="006666"/>
            </a:gs>
            <a:gs pos="100000">
              <a:srgbClr val="002F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144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144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88A1139-D5CB-4EFD-9293-DC84EF553177}" type="slidenum">
              <a:rPr lang="en-US">
                <a:solidFill>
                  <a:srgbClr val="FFFF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6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0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1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1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21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29" indent="-34282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64" indent="-22855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68" indent="-22855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74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79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84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89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94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F2F"/>
            </a:gs>
            <a:gs pos="50000">
              <a:srgbClr val="006666"/>
            </a:gs>
            <a:gs pos="100000">
              <a:srgbClr val="002F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effectLst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144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144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A256F0-91F6-4474-BEC3-C6442EC14612}" type="slidenum">
              <a:rPr lang="en-US">
                <a:solidFill>
                  <a:srgbClr val="FFFF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0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0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1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1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21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29" indent="-34282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64" indent="-22855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68" indent="-22855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74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79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84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89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94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F2F"/>
            </a:gs>
            <a:gs pos="50000">
              <a:srgbClr val="006666"/>
            </a:gs>
            <a:gs pos="100000">
              <a:srgbClr val="002F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144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144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028856-5E64-46B4-8AF0-F5B7C58D15FA}" type="slidenum">
              <a:rPr lang="en-US">
                <a:solidFill>
                  <a:srgbClr val="FFFF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0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0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1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1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21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29" indent="-34282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64" indent="-22855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68" indent="-22855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74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79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84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89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94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307" y="496189"/>
            <a:ext cx="545710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 smtClean="0"/>
              <a:t>Basic Pharmacokinetics </a:t>
            </a:r>
            <a:endParaRPr lang="en-US" sz="4000" i="1" dirty="0">
              <a:solidFill>
                <a:schemeClr val="hlink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6597" y="2153653"/>
            <a:ext cx="4664528" cy="1752600"/>
          </a:xfrm>
        </p:spPr>
        <p:txBody>
          <a:bodyPr/>
          <a:lstStyle/>
          <a:p>
            <a:pPr algn="l">
              <a:defRPr/>
            </a:pPr>
            <a:r>
              <a:rPr lang="en-US" sz="3600" dirty="0">
                <a:solidFill>
                  <a:srgbClr val="FF0000"/>
                </a:solidFill>
              </a:rPr>
              <a:t>Walter Kraft</a:t>
            </a:r>
          </a:p>
          <a:p>
            <a:pPr algn="l">
              <a:defRPr/>
            </a:pPr>
            <a:r>
              <a:rPr lang="en-US" i="1" dirty="0" smtClean="0"/>
              <a:t>IRB Education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15" y="115804"/>
            <a:ext cx="6492290" cy="64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4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AutoShape 2"/>
          <p:cNvSpPr>
            <a:spLocks noChangeArrowheads="1"/>
          </p:cNvSpPr>
          <p:nvPr/>
        </p:nvSpPr>
        <p:spPr bwMode="auto">
          <a:xfrm rot="5412841">
            <a:off x="4949031" y="2131219"/>
            <a:ext cx="1830388" cy="2743200"/>
          </a:xfrm>
          <a:prstGeom prst="can">
            <a:avLst>
              <a:gd name="adj" fmla="val 37467"/>
            </a:avLst>
          </a:prstGeom>
          <a:gradFill flip="none" rotWithShape="1">
            <a:gsLst>
              <a:gs pos="12000">
                <a:srgbClr val="000099">
                  <a:shade val="30000"/>
                  <a:satMod val="115000"/>
                </a:srgbClr>
              </a:gs>
              <a:gs pos="80000">
                <a:schemeClr val="accent1"/>
              </a:gs>
              <a:gs pos="36000">
                <a:srgbClr val="000099">
                  <a:shade val="100000"/>
                  <a:satMod val="115000"/>
                </a:srgbClr>
              </a:gs>
            </a:gsLst>
            <a:lin ang="6000000" scaled="0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1420" tIns="45711" rIns="91420" bIns="457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355" name="AutoShape 3"/>
          <p:cNvSpPr>
            <a:spLocks noChangeArrowheads="1"/>
          </p:cNvSpPr>
          <p:nvPr/>
        </p:nvSpPr>
        <p:spPr bwMode="auto">
          <a:xfrm>
            <a:off x="2438400" y="2743200"/>
            <a:ext cx="2057400" cy="1524000"/>
          </a:xfrm>
          <a:prstGeom prst="rightArrow">
            <a:avLst>
              <a:gd name="adj1" fmla="val 50000"/>
              <a:gd name="adj2" fmla="val 3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1420" tIns="45711" rIns="91420" bIns="457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7162800" y="2743202"/>
            <a:ext cx="2057400" cy="1676400"/>
          </a:xfrm>
          <a:prstGeom prst="rightArrow">
            <a:avLst>
              <a:gd name="adj1" fmla="val 50000"/>
              <a:gd name="adj2" fmla="val 30682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1420" tIns="45711" rIns="91420" bIns="457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2971802" y="3124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32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7391402" y="32004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32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4800600" y="31242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C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</p:txBody>
      </p:sp>
      <p:sp>
        <p:nvSpPr>
          <p:cNvPr id="114698" name="Text Box 11"/>
          <p:cNvSpPr txBox="1">
            <a:spLocks noChangeArrowheads="1"/>
          </p:cNvSpPr>
          <p:nvPr/>
        </p:nvSpPr>
        <p:spPr bwMode="auto">
          <a:xfrm>
            <a:off x="2667000" y="838202"/>
            <a:ext cx="7315200" cy="58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CC00"/>
                </a:solidFill>
              </a:rPr>
              <a:t>Leaving Steady State</a:t>
            </a:r>
          </a:p>
        </p:txBody>
      </p:sp>
      <p:sp>
        <p:nvSpPr>
          <p:cNvPr id="114699" name="Text Box 12"/>
          <p:cNvSpPr txBox="1">
            <a:spLocks noChangeArrowheads="1"/>
          </p:cNvSpPr>
          <p:nvPr/>
        </p:nvSpPr>
        <p:spPr bwMode="auto">
          <a:xfrm>
            <a:off x="1752600" y="4800601"/>
            <a:ext cx="8610600" cy="130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00">
                    <a:lumMod val="20000"/>
                    <a:lumOff val="80000"/>
                  </a:srgbClr>
                </a:solidFill>
                <a:cs typeface="Times New Roman" pitchFamily="18" charset="0"/>
              </a:rPr>
              <a:t>At the beginning of the infusion 		</a:t>
            </a:r>
            <a:r>
              <a:rPr lang="en-US" sz="1200" b="1" dirty="0">
                <a:solidFill>
                  <a:srgbClr val="FFFF00">
                    <a:lumMod val="20000"/>
                    <a:lumOff val="80000"/>
                  </a:srgbClr>
                </a:solidFill>
                <a:cs typeface="Times New Roman" pitchFamily="18" charset="0"/>
              </a:rPr>
              <a:t>C</a:t>
            </a:r>
            <a:r>
              <a:rPr lang="en-US" sz="1200" b="1" baseline="-30000" dirty="0">
                <a:solidFill>
                  <a:srgbClr val="FFFF00">
                    <a:lumMod val="20000"/>
                    <a:lumOff val="80000"/>
                  </a:srgbClr>
                </a:solidFill>
                <a:cs typeface="Times New Roman" pitchFamily="18" charset="0"/>
              </a:rPr>
              <a:t>A</a:t>
            </a:r>
            <a:r>
              <a:rPr lang="en-US" sz="1200" dirty="0">
                <a:solidFill>
                  <a:srgbClr val="FFFF00">
                    <a:lumMod val="20000"/>
                    <a:lumOff val="80000"/>
                  </a:srgbClr>
                </a:solidFill>
                <a:cs typeface="Times New Roman" pitchFamily="18" charset="0"/>
              </a:rPr>
              <a:t> &gt; </a:t>
            </a:r>
            <a:r>
              <a:rPr lang="en-US" sz="1200" b="1" dirty="0">
                <a:solidFill>
                  <a:srgbClr val="FFFF00">
                    <a:lumMod val="20000"/>
                    <a:lumOff val="80000"/>
                  </a:srgbClr>
                </a:solidFill>
                <a:cs typeface="Times New Roman" pitchFamily="18" charset="0"/>
              </a:rPr>
              <a:t>C</a:t>
            </a:r>
            <a:r>
              <a:rPr lang="en-US" sz="1200" b="1" baseline="-30000" dirty="0">
                <a:solidFill>
                  <a:srgbClr val="FFFF00">
                    <a:lumMod val="20000"/>
                    <a:lumOff val="80000"/>
                  </a:srgbClr>
                </a:solidFill>
                <a:cs typeface="Times New Roman" pitchFamily="18" charset="0"/>
              </a:rPr>
              <a:t>V</a:t>
            </a:r>
            <a:r>
              <a:rPr lang="en-US" sz="1200" dirty="0">
                <a:solidFill>
                  <a:srgbClr val="FFFF00">
                    <a:lumMod val="20000"/>
                    <a:lumOff val="80000"/>
                  </a:srgbClr>
                </a:solidFill>
                <a:cs typeface="Times New Roman" pitchFamily="18" charset="0"/>
              </a:rPr>
              <a:t> 		Distribution Phase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00">
                    <a:lumMod val="20000"/>
                    <a:lumOff val="80000"/>
                  </a:srgbClr>
                </a:solidFill>
                <a:cs typeface="Times New Roman" pitchFamily="18" charset="0"/>
              </a:rPr>
              <a:t>At steady state infusion			</a:t>
            </a:r>
            <a:r>
              <a:rPr lang="en-US" sz="1200" b="1" dirty="0">
                <a:solidFill>
                  <a:srgbClr val="FFFF00">
                    <a:lumMod val="20000"/>
                    <a:lumOff val="80000"/>
                  </a:srgbClr>
                </a:solidFill>
                <a:cs typeface="Times New Roman" pitchFamily="18" charset="0"/>
              </a:rPr>
              <a:t>C</a:t>
            </a:r>
            <a:r>
              <a:rPr lang="en-US" sz="1200" b="1" baseline="-30000" dirty="0">
                <a:solidFill>
                  <a:srgbClr val="FFFF00">
                    <a:lumMod val="20000"/>
                    <a:lumOff val="80000"/>
                  </a:srgbClr>
                </a:solidFill>
                <a:cs typeface="Times New Roman" pitchFamily="18" charset="0"/>
              </a:rPr>
              <a:t>A</a:t>
            </a:r>
            <a:r>
              <a:rPr lang="en-US" sz="1200" dirty="0">
                <a:solidFill>
                  <a:srgbClr val="FFFF00">
                    <a:lumMod val="20000"/>
                    <a:lumOff val="80000"/>
                  </a:srgbClr>
                </a:solidFill>
                <a:cs typeface="Times New Roman" pitchFamily="18" charset="0"/>
              </a:rPr>
              <a:t> = </a:t>
            </a:r>
            <a:r>
              <a:rPr lang="en-US" sz="1200" b="1" dirty="0">
                <a:solidFill>
                  <a:srgbClr val="FFFF00">
                    <a:lumMod val="20000"/>
                    <a:lumOff val="80000"/>
                  </a:srgbClr>
                </a:solidFill>
                <a:cs typeface="Times New Roman" pitchFamily="18" charset="0"/>
              </a:rPr>
              <a:t>C</a:t>
            </a:r>
            <a:r>
              <a:rPr lang="en-US" sz="1200" b="1" baseline="-30000" dirty="0">
                <a:solidFill>
                  <a:srgbClr val="FFFF00">
                    <a:lumMod val="20000"/>
                    <a:lumOff val="80000"/>
                  </a:srgbClr>
                </a:solidFill>
                <a:cs typeface="Times New Roman" pitchFamily="18" charset="0"/>
              </a:rPr>
              <a:t>V		</a:t>
            </a:r>
            <a:r>
              <a:rPr lang="en-US" sz="1200" dirty="0">
                <a:solidFill>
                  <a:srgbClr val="FFFF00">
                    <a:lumMod val="20000"/>
                    <a:lumOff val="80000"/>
                  </a:srgbClr>
                </a:solidFill>
                <a:cs typeface="Times New Roman" pitchFamily="18" charset="0"/>
              </a:rPr>
              <a:t>Equilibrium</a:t>
            </a:r>
          </a:p>
          <a:p>
            <a:pPr eaLnBrk="0" fontAlgn="base" hangingPunct="0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00"/>
                </a:solidFill>
                <a:cs typeface="Times New Roman" pitchFamily="18" charset="0"/>
              </a:rPr>
              <a:t>At the end of infusion		</a:t>
            </a:r>
            <a:r>
              <a:rPr lang="en-US" sz="2000" b="1" dirty="0">
                <a:solidFill>
                  <a:srgbClr val="FFFF00"/>
                </a:solidFill>
                <a:cs typeface="Times New Roman" pitchFamily="18" charset="0"/>
              </a:rPr>
              <a:t>C</a:t>
            </a:r>
            <a:r>
              <a:rPr lang="en-US" sz="2000" b="1" baseline="-30000" dirty="0">
                <a:solidFill>
                  <a:srgbClr val="FFFF00"/>
                </a:solidFill>
                <a:cs typeface="Times New Roman" pitchFamily="18" charset="0"/>
              </a:rPr>
              <a:t>A</a:t>
            </a:r>
            <a:r>
              <a:rPr lang="en-US" sz="2000" dirty="0">
                <a:solidFill>
                  <a:srgbClr val="FFFF00"/>
                </a:solidFill>
                <a:cs typeface="Times New Roman" pitchFamily="18" charset="0"/>
              </a:rPr>
              <a:t> &lt; </a:t>
            </a:r>
            <a:r>
              <a:rPr lang="en-US" sz="2000" b="1" dirty="0">
                <a:solidFill>
                  <a:srgbClr val="FFFF00"/>
                </a:solidFill>
                <a:cs typeface="Times New Roman" pitchFamily="18" charset="0"/>
              </a:rPr>
              <a:t>C</a:t>
            </a:r>
            <a:r>
              <a:rPr lang="en-US" sz="2000" b="1" baseline="-30000" dirty="0">
                <a:solidFill>
                  <a:srgbClr val="FFFF00"/>
                </a:solidFill>
                <a:cs typeface="Times New Roman" pitchFamily="18" charset="0"/>
              </a:rPr>
              <a:t>V		</a:t>
            </a:r>
            <a:r>
              <a:rPr lang="en-US" sz="2000" dirty="0">
                <a:solidFill>
                  <a:srgbClr val="FFFF00"/>
                </a:solidFill>
                <a:cs typeface="Times New Roman" pitchFamily="18" charset="0"/>
              </a:rPr>
              <a:t>Elimination Phase: 							redistribution out of tissue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86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16738" name="Picture 2" descr="dosed q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1107" y="1295401"/>
            <a:ext cx="9097963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3422780" y="228600"/>
            <a:ext cx="571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Multiple dose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12181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69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20" y="-28575"/>
            <a:ext cx="9164230" cy="684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8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Line 2"/>
          <p:cNvSpPr>
            <a:spLocks noChangeShapeType="1"/>
          </p:cNvSpPr>
          <p:nvPr/>
        </p:nvSpPr>
        <p:spPr bwMode="auto">
          <a:xfrm>
            <a:off x="3124200" y="1066800"/>
            <a:ext cx="0" cy="4419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>
              <a:defRPr/>
            </a:pPr>
            <a:endParaRPr lang="en-US"/>
          </a:p>
        </p:txBody>
      </p:sp>
      <p:sp>
        <p:nvSpPr>
          <p:cNvPr id="129027" name="Line 3"/>
          <p:cNvSpPr>
            <a:spLocks noChangeShapeType="1"/>
          </p:cNvSpPr>
          <p:nvPr/>
        </p:nvSpPr>
        <p:spPr bwMode="auto">
          <a:xfrm>
            <a:off x="3124200" y="5486400"/>
            <a:ext cx="63246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>
              <a:defRPr/>
            </a:pPr>
            <a:endParaRPr lang="en-US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4191000" y="5867400"/>
            <a:ext cx="3200400" cy="36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Time</a:t>
            </a:r>
          </a:p>
        </p:txBody>
      </p:sp>
      <p:sp>
        <p:nvSpPr>
          <p:cNvPr id="129029" name="Line 5"/>
          <p:cNvSpPr>
            <a:spLocks noChangeShapeType="1"/>
          </p:cNvSpPr>
          <p:nvPr/>
        </p:nvSpPr>
        <p:spPr bwMode="auto">
          <a:xfrm flipH="1">
            <a:off x="2971800" y="4495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>
              <a:defRPr/>
            </a:pPr>
            <a:endParaRPr lang="en-US"/>
          </a:p>
        </p:txBody>
      </p:sp>
      <p:sp>
        <p:nvSpPr>
          <p:cNvPr id="129030" name="Line 6"/>
          <p:cNvSpPr>
            <a:spLocks noChangeShapeType="1"/>
          </p:cNvSpPr>
          <p:nvPr/>
        </p:nvSpPr>
        <p:spPr bwMode="auto">
          <a:xfrm flipH="1">
            <a:off x="29718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>
              <a:defRPr/>
            </a:pPr>
            <a:endParaRPr lang="en-US"/>
          </a:p>
        </p:txBody>
      </p:sp>
      <p:sp>
        <p:nvSpPr>
          <p:cNvPr id="129031" name="Line 7"/>
          <p:cNvSpPr>
            <a:spLocks noChangeShapeType="1"/>
          </p:cNvSpPr>
          <p:nvPr/>
        </p:nvSpPr>
        <p:spPr bwMode="auto">
          <a:xfrm flipH="1">
            <a:off x="2895600" y="213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>
              <a:defRPr/>
            </a:pPr>
            <a:endParaRPr lang="en-US"/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1981200" y="4191000"/>
            <a:ext cx="838200" cy="36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25</a:t>
            </a: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1905000" y="1905002"/>
            <a:ext cx="1066800" cy="36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75</a:t>
            </a: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1981200" y="3138488"/>
            <a:ext cx="838200" cy="36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50</a:t>
            </a: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4038601" y="533402"/>
            <a:ext cx="2590800" cy="36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Linear Axis</a:t>
            </a:r>
          </a:p>
        </p:txBody>
      </p:sp>
      <p:sp>
        <p:nvSpPr>
          <p:cNvPr id="129037" name="Arc 13"/>
          <p:cNvSpPr>
            <a:spLocks/>
          </p:cNvSpPr>
          <p:nvPr/>
        </p:nvSpPr>
        <p:spPr bwMode="auto">
          <a:xfrm rot="16179586" flipH="1">
            <a:off x="3818732" y="2202657"/>
            <a:ext cx="2576513" cy="3048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471"/>
              <a:gd name="T1" fmla="*/ 0 h 21600"/>
              <a:gd name="T2" fmla="*/ 21471 w 21471"/>
              <a:gd name="T3" fmla="*/ 19242 h 21600"/>
              <a:gd name="T4" fmla="*/ 0 w 2147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71" h="21600" fill="none" extrusionOk="0">
                <a:moveTo>
                  <a:pt x="-1" y="0"/>
                </a:moveTo>
                <a:cubicBezTo>
                  <a:pt x="11016" y="0"/>
                  <a:pt x="20268" y="8291"/>
                  <a:pt x="21470" y="19242"/>
                </a:cubicBezTo>
              </a:path>
              <a:path w="21471" h="21600" stroke="0" extrusionOk="0">
                <a:moveTo>
                  <a:pt x="-1" y="0"/>
                </a:moveTo>
                <a:cubicBezTo>
                  <a:pt x="11016" y="0"/>
                  <a:pt x="20268" y="8291"/>
                  <a:pt x="21470" y="19242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>
              <a:defRPr/>
            </a:pPr>
            <a:endParaRPr lang="en-US"/>
          </a:p>
        </p:txBody>
      </p:sp>
      <p:sp>
        <p:nvSpPr>
          <p:cNvPr id="32781" name="Text Box 14"/>
          <p:cNvSpPr txBox="1">
            <a:spLocks noChangeArrowheads="1"/>
          </p:cNvSpPr>
          <p:nvPr/>
        </p:nvSpPr>
        <p:spPr bwMode="auto">
          <a:xfrm>
            <a:off x="3200402" y="49530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Exponential Decline: First order</a:t>
            </a:r>
          </a:p>
        </p:txBody>
      </p:sp>
      <p:sp>
        <p:nvSpPr>
          <p:cNvPr id="129040" name="Line 16"/>
          <p:cNvSpPr>
            <a:spLocks noChangeShapeType="1"/>
          </p:cNvSpPr>
          <p:nvPr/>
        </p:nvSpPr>
        <p:spPr bwMode="auto">
          <a:xfrm>
            <a:off x="3733801" y="2133600"/>
            <a:ext cx="3200400" cy="2590800"/>
          </a:xfrm>
          <a:prstGeom prst="line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>
              <a:defRPr/>
            </a:pPr>
            <a:endParaRPr lang="en-US"/>
          </a:p>
        </p:txBody>
      </p:sp>
      <p:sp>
        <p:nvSpPr>
          <p:cNvPr id="32783" name="Text Box 17"/>
          <p:cNvSpPr txBox="1">
            <a:spLocks noChangeArrowheads="1"/>
          </p:cNvSpPr>
          <p:nvPr/>
        </p:nvSpPr>
        <p:spPr bwMode="auto">
          <a:xfrm>
            <a:off x="5105400" y="2819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Linear Decline: zero order</a:t>
            </a:r>
          </a:p>
        </p:txBody>
      </p:sp>
    </p:spTree>
    <p:extLst>
      <p:ext uri="{BB962C8B-B14F-4D97-AF65-F5344CB8AC3E}">
        <p14:creationId xmlns:p14="http://schemas.microsoft.com/office/powerpoint/2010/main" val="421020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e 3"/>
          <p:cNvSpPr/>
          <p:nvPr/>
        </p:nvSpPr>
        <p:spPr bwMode="auto">
          <a:xfrm>
            <a:off x="3429000" y="2049463"/>
            <a:ext cx="1371600" cy="1295400"/>
          </a:xfrm>
          <a:prstGeom prst="pie">
            <a:avLst>
              <a:gd name="adj1" fmla="val 0"/>
              <a:gd name="adj2" fmla="val 1081952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lIns="91420" tIns="45711" rIns="91420" bIns="45711" anchor="ctr"/>
          <a:lstStyle/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828800" y="2125663"/>
            <a:ext cx="1409700" cy="1219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lIns="91420" tIns="45711" rIns="91420" bIns="45711" anchor="ctr"/>
          <a:lstStyle/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Pie 5"/>
          <p:cNvSpPr/>
          <p:nvPr/>
        </p:nvSpPr>
        <p:spPr bwMode="auto">
          <a:xfrm>
            <a:off x="4648200" y="2052638"/>
            <a:ext cx="1371600" cy="1295400"/>
          </a:xfrm>
          <a:prstGeom prst="pie">
            <a:avLst>
              <a:gd name="adj1" fmla="val 0"/>
              <a:gd name="adj2" fmla="val 543762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lIns="91420" tIns="45711" rIns="91420" bIns="45711" anchor="ctr"/>
          <a:lstStyle/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Pie 6"/>
          <p:cNvSpPr/>
          <p:nvPr/>
        </p:nvSpPr>
        <p:spPr bwMode="auto">
          <a:xfrm>
            <a:off x="5599113" y="2049463"/>
            <a:ext cx="1371600" cy="1295400"/>
          </a:xfrm>
          <a:prstGeom prst="pie">
            <a:avLst>
              <a:gd name="adj1" fmla="val 0"/>
              <a:gd name="adj2" fmla="val 276036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lIns="91420" tIns="45711" rIns="91420" bIns="45711" anchor="ctr"/>
          <a:lstStyle/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Pie 7"/>
          <p:cNvSpPr/>
          <p:nvPr/>
        </p:nvSpPr>
        <p:spPr bwMode="auto">
          <a:xfrm>
            <a:off x="6553200" y="2087563"/>
            <a:ext cx="1371600" cy="1295400"/>
          </a:xfrm>
          <a:prstGeom prst="pie">
            <a:avLst>
              <a:gd name="adj1" fmla="val 0"/>
              <a:gd name="adj2" fmla="val 139004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lIns="91420" tIns="45711" rIns="91420" bIns="45711" anchor="ctr"/>
          <a:lstStyle/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Pie 8"/>
          <p:cNvSpPr/>
          <p:nvPr/>
        </p:nvSpPr>
        <p:spPr bwMode="auto">
          <a:xfrm>
            <a:off x="7654925" y="2125665"/>
            <a:ext cx="1371600" cy="1295400"/>
          </a:xfrm>
          <a:prstGeom prst="pie">
            <a:avLst>
              <a:gd name="adj1" fmla="val 0"/>
              <a:gd name="adj2" fmla="val 68270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lIns="91420" tIns="45711" rIns="91420" bIns="45711" anchor="ctr"/>
          <a:lstStyle/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Pie 9"/>
          <p:cNvSpPr/>
          <p:nvPr/>
        </p:nvSpPr>
        <p:spPr bwMode="auto">
          <a:xfrm>
            <a:off x="8742363" y="2125665"/>
            <a:ext cx="1371600" cy="1295400"/>
          </a:xfrm>
          <a:prstGeom prst="pie">
            <a:avLst>
              <a:gd name="adj1" fmla="val 0"/>
              <a:gd name="adj2" fmla="val 32064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lIns="91420" tIns="45711" rIns="91420" bIns="45711" anchor="ctr"/>
          <a:lstStyle/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438400" y="4441825"/>
            <a:ext cx="5334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lIns="91420" tIns="45711" rIns="91420" bIns="45711" anchor="ctr"/>
          <a:lstStyle/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Pie 11"/>
          <p:cNvSpPr/>
          <p:nvPr/>
        </p:nvSpPr>
        <p:spPr bwMode="auto">
          <a:xfrm>
            <a:off x="3962402" y="4441825"/>
            <a:ext cx="457200" cy="457200"/>
          </a:xfrm>
          <a:prstGeom prst="pie">
            <a:avLst>
              <a:gd name="adj1" fmla="val 0"/>
              <a:gd name="adj2" fmla="val 1087471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lIns="91420" tIns="45711" rIns="91420" bIns="45711" anchor="ctr"/>
          <a:lstStyle/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Pie 12"/>
          <p:cNvSpPr/>
          <p:nvPr/>
        </p:nvSpPr>
        <p:spPr bwMode="auto">
          <a:xfrm>
            <a:off x="5562600" y="4471988"/>
            <a:ext cx="457200" cy="457200"/>
          </a:xfrm>
          <a:prstGeom prst="pie">
            <a:avLst>
              <a:gd name="adj1" fmla="val 0"/>
              <a:gd name="adj2" fmla="val 558705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lIns="91420" tIns="45711" rIns="91420" bIns="45711" anchor="ctr"/>
          <a:lstStyle/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4" name="Pie 13"/>
          <p:cNvSpPr/>
          <p:nvPr/>
        </p:nvSpPr>
        <p:spPr bwMode="auto">
          <a:xfrm>
            <a:off x="6513515" y="4471988"/>
            <a:ext cx="457200" cy="457200"/>
          </a:xfrm>
          <a:prstGeom prst="pie">
            <a:avLst>
              <a:gd name="adj1" fmla="val 0"/>
              <a:gd name="adj2" fmla="val 282326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lIns="91420" tIns="45711" rIns="91420" bIns="45711" anchor="ctr"/>
          <a:lstStyle/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Pie 14"/>
          <p:cNvSpPr/>
          <p:nvPr/>
        </p:nvSpPr>
        <p:spPr bwMode="auto">
          <a:xfrm>
            <a:off x="7467600" y="4441825"/>
            <a:ext cx="457200" cy="457200"/>
          </a:xfrm>
          <a:prstGeom prst="pie">
            <a:avLst>
              <a:gd name="adj1" fmla="val 0"/>
              <a:gd name="adj2" fmla="val 120762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lIns="91420" tIns="45711" rIns="91420" bIns="45711" anchor="ctr"/>
          <a:lstStyle/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Pie 15"/>
          <p:cNvSpPr/>
          <p:nvPr/>
        </p:nvSpPr>
        <p:spPr bwMode="auto">
          <a:xfrm>
            <a:off x="8569327" y="4471988"/>
            <a:ext cx="457200" cy="457200"/>
          </a:xfrm>
          <a:prstGeom prst="pie">
            <a:avLst>
              <a:gd name="adj1" fmla="val 0"/>
              <a:gd name="adj2" fmla="val 69748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lIns="91420" tIns="45711" rIns="91420" bIns="45711" anchor="ctr"/>
          <a:lstStyle/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7" name="Pie 16"/>
          <p:cNvSpPr/>
          <p:nvPr/>
        </p:nvSpPr>
        <p:spPr bwMode="auto">
          <a:xfrm>
            <a:off x="9601200" y="4419600"/>
            <a:ext cx="457200" cy="457200"/>
          </a:xfrm>
          <a:prstGeom prst="pie">
            <a:avLst>
              <a:gd name="adj1" fmla="val 0"/>
              <a:gd name="adj2" fmla="val 18438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lIns="91420" tIns="45711" rIns="91420" bIns="45711" anchor="ctr"/>
          <a:lstStyle/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05000" y="609600"/>
          <a:ext cx="2362200" cy="2943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"/>
                <a:gridCol w="236220"/>
                <a:gridCol w="236220"/>
                <a:gridCol w="236220"/>
                <a:gridCol w="236220"/>
                <a:gridCol w="236220"/>
                <a:gridCol w="236220"/>
                <a:gridCol w="208280"/>
                <a:gridCol w="264160"/>
                <a:gridCol w="236220"/>
              </a:tblGrid>
              <a:tr h="36794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876800" y="609600"/>
          <a:ext cx="2362200" cy="2943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"/>
                <a:gridCol w="236220"/>
                <a:gridCol w="236220"/>
                <a:gridCol w="236220"/>
                <a:gridCol w="236220"/>
                <a:gridCol w="236220"/>
                <a:gridCol w="236220"/>
                <a:gridCol w="208280"/>
                <a:gridCol w="264160"/>
                <a:gridCol w="236220"/>
              </a:tblGrid>
              <a:tr h="36794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001001" y="609600"/>
          <a:ext cx="2362200" cy="2943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"/>
                <a:gridCol w="236220"/>
                <a:gridCol w="236220"/>
                <a:gridCol w="236220"/>
                <a:gridCol w="236220"/>
                <a:gridCol w="236220"/>
                <a:gridCol w="236220"/>
                <a:gridCol w="208280"/>
                <a:gridCol w="264160"/>
                <a:gridCol w="236220"/>
              </a:tblGrid>
              <a:tr h="36794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638800" y="4419601"/>
          <a:ext cx="624840" cy="1103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</a:tblGrid>
              <a:tr h="36794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686800" y="4419601"/>
          <a:ext cx="624840" cy="1103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</a:tblGrid>
              <a:tr h="36794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667000" y="4419601"/>
          <a:ext cx="624840" cy="1103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</a:tblGrid>
              <a:tr h="36794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37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6933" y="1752600"/>
            <a:ext cx="5562600" cy="4997070"/>
          </a:xfrm>
          <a:prstGeom prst="rect">
            <a:avLst/>
          </a:prstGeom>
          <a:blipFill dpi="0" rotWithShape="1">
            <a:blip r:embed="rId3">
              <a:alphaModFix amt="46000"/>
            </a:blip>
            <a:srcRect/>
            <a:tile tx="0" ty="0" sx="100000" sy="100000" flip="none" algn="tl"/>
          </a:blipFill>
          <a:ln>
            <a:noFill/>
          </a:ln>
          <a:effectLst>
            <a:glow rad="127000">
              <a:schemeClr val="accent1">
                <a:alpha val="0"/>
              </a:schemeClr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166" y="0"/>
            <a:ext cx="9135533" cy="5562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Pharmacokinetics</a:t>
            </a:r>
            <a:r>
              <a:rPr lang="en-US" sz="4000" dirty="0">
                <a:solidFill>
                  <a:srgbClr val="FF0000"/>
                </a:solidFill>
              </a:rPr>
              <a:t>: </a:t>
            </a:r>
            <a:r>
              <a:rPr lang="en-US" sz="4000" dirty="0">
                <a:solidFill>
                  <a:schemeClr val="accent5">
                    <a:lumMod val="10000"/>
                  </a:schemeClr>
                </a:solidFill>
              </a:rPr>
              <a:t>what does the body do to the drug?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		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digoxin levels in plasma</a:t>
            </a:r>
          </a:p>
          <a:p>
            <a:pPr>
              <a:buFontTx/>
              <a:buNone/>
              <a:defRPr/>
            </a:pPr>
            <a:endParaRPr lang="en-US" sz="4000" dirty="0">
              <a:solidFill>
                <a:srgbClr val="000000"/>
              </a:solidFill>
            </a:endParaRPr>
          </a:p>
          <a:p>
            <a:pPr>
              <a:buFontTx/>
              <a:buNone/>
              <a:defRPr/>
            </a:pPr>
            <a:r>
              <a:rPr lang="en-US" sz="4000" dirty="0" err="1">
                <a:solidFill>
                  <a:srgbClr val="000000"/>
                </a:solidFill>
              </a:rPr>
              <a:t>Pharmaco</a:t>
            </a:r>
            <a:r>
              <a:rPr lang="en-US" sz="4000" dirty="0">
                <a:solidFill>
                  <a:srgbClr val="000000"/>
                </a:solidFill>
              </a:rPr>
              <a:t>-kinetics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Term derived from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 the Greek word roots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Relatively modern discipline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 developed in tandem with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 analytical sciences</a:t>
            </a:r>
          </a:p>
        </p:txBody>
      </p:sp>
    </p:spTree>
    <p:extLst>
      <p:ext uri="{BB962C8B-B14F-4D97-AF65-F5344CB8AC3E}">
        <p14:creationId xmlns:p14="http://schemas.microsoft.com/office/powerpoint/2010/main" val="34365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Descriptive Data</a:t>
            </a:r>
          </a:p>
        </p:txBody>
      </p:sp>
      <p:sp>
        <p:nvSpPr>
          <p:cNvPr id="19459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1524002" y="1524002"/>
            <a:ext cx="8991600" cy="1676400"/>
          </a:xfrm>
        </p:spPr>
        <p:txBody>
          <a:bodyPr/>
          <a:lstStyle/>
          <a:p>
            <a:r>
              <a:rPr lang="en-US" dirty="0" smtClean="0"/>
              <a:t>Drug administered, concentrations measured at set times over the next few hours</a:t>
            </a:r>
          </a:p>
          <a:p>
            <a:pPr>
              <a:buFontTx/>
              <a:buNone/>
            </a:pPr>
            <a:endParaRPr lang="en-US" dirty="0" smtClean="0"/>
          </a:p>
        </p:txBody>
      </p:sp>
      <p:graphicFrame>
        <p:nvGraphicFramePr>
          <p:cNvPr id="19460" name="Object 3077"/>
          <p:cNvGraphicFramePr>
            <a:graphicFrameLocks noChangeAspect="1"/>
          </p:cNvGraphicFramePr>
          <p:nvPr>
            <p:extLst/>
          </p:nvPr>
        </p:nvGraphicFramePr>
        <p:xfrm>
          <a:off x="1555045" y="2971800"/>
          <a:ext cx="91440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5629656" imgH="667512" progId="Word.Document.8">
                  <p:embed/>
                </p:oleObj>
              </mc:Choice>
              <mc:Fallback>
                <p:oleObj name="Document" r:id="rId3" imgW="5629656" imgH="6675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045" y="2971800"/>
                        <a:ext cx="91440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4490156"/>
            <a:ext cx="298932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4490156"/>
            <a:ext cx="283746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8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r>
              <a:rPr lang="en-US" smtClean="0"/>
              <a:t>Graph: linear axis</a:t>
            </a:r>
          </a:p>
        </p:txBody>
      </p:sp>
      <p:sp>
        <p:nvSpPr>
          <p:cNvPr id="273412" name="Rectangle 2052"/>
          <p:cNvSpPr>
            <a:spLocks noChangeArrowheads="1"/>
          </p:cNvSpPr>
          <p:nvPr/>
        </p:nvSpPr>
        <p:spPr bwMode="auto">
          <a:xfrm>
            <a:off x="3557590" y="1581153"/>
            <a:ext cx="9144000" cy="5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4" name="Picture 2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447803"/>
            <a:ext cx="70866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3418" name="Group 2058"/>
          <p:cNvGrpSpPr>
            <a:grpSpLocks/>
          </p:cNvGrpSpPr>
          <p:nvPr/>
        </p:nvGrpSpPr>
        <p:grpSpPr bwMode="auto">
          <a:xfrm>
            <a:off x="5257800" y="2895602"/>
            <a:ext cx="1562100" cy="2514600"/>
            <a:chOff x="2352" y="1824"/>
            <a:chExt cx="984" cy="1584"/>
          </a:xfrm>
        </p:grpSpPr>
        <p:sp>
          <p:nvSpPr>
            <p:cNvPr id="273413" name="Line 2053"/>
            <p:cNvSpPr>
              <a:spLocks noChangeShapeType="1"/>
            </p:cNvSpPr>
            <p:nvPr/>
          </p:nvSpPr>
          <p:spPr bwMode="auto">
            <a:xfrm>
              <a:off x="2352" y="1824"/>
              <a:ext cx="1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3414" name="Text Box 2054"/>
            <p:cNvSpPr txBox="1">
              <a:spLocks noChangeArrowheads="1"/>
            </p:cNvSpPr>
            <p:nvPr/>
          </p:nvSpPr>
          <p:spPr bwMode="auto">
            <a:xfrm>
              <a:off x="2424" y="2784"/>
              <a:ext cx="9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2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r>
                <a:rPr lang="en-US" sz="32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max</a:t>
              </a:r>
            </a:p>
          </p:txBody>
        </p:sp>
      </p:grpSp>
      <p:grpSp>
        <p:nvGrpSpPr>
          <p:cNvPr id="273419" name="Group 2059"/>
          <p:cNvGrpSpPr>
            <a:grpSpLocks/>
          </p:cNvGrpSpPr>
          <p:nvPr/>
        </p:nvGrpSpPr>
        <p:grpSpPr bwMode="auto">
          <a:xfrm>
            <a:off x="4191000" y="2286002"/>
            <a:ext cx="1295400" cy="609600"/>
            <a:chOff x="1680" y="1440"/>
            <a:chExt cx="816" cy="384"/>
          </a:xfrm>
        </p:grpSpPr>
        <p:sp>
          <p:nvSpPr>
            <p:cNvPr id="273416" name="Line 2056"/>
            <p:cNvSpPr>
              <a:spLocks noChangeShapeType="1"/>
            </p:cNvSpPr>
            <p:nvPr/>
          </p:nvSpPr>
          <p:spPr bwMode="auto">
            <a:xfrm flipH="1">
              <a:off x="1680" y="1824"/>
              <a:ext cx="67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3417" name="Text Box 2057"/>
            <p:cNvSpPr txBox="1">
              <a:spLocks noChangeArrowheads="1"/>
            </p:cNvSpPr>
            <p:nvPr/>
          </p:nvSpPr>
          <p:spPr bwMode="auto">
            <a:xfrm>
              <a:off x="1680" y="1440"/>
              <a:ext cx="8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2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en-US" sz="3200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max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672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3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46" name="Line 3086"/>
          <p:cNvSpPr>
            <a:spLocks noChangeShapeType="1"/>
          </p:cNvSpPr>
          <p:nvPr/>
        </p:nvSpPr>
        <p:spPr bwMode="auto">
          <a:xfrm>
            <a:off x="5105400" y="2667002"/>
            <a:ext cx="3048000" cy="25908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4436" name="Rectangle 3076"/>
          <p:cNvSpPr>
            <a:spLocks noChangeArrowheads="1"/>
          </p:cNvSpPr>
          <p:nvPr/>
        </p:nvSpPr>
        <p:spPr bwMode="auto">
          <a:xfrm>
            <a:off x="3562350" y="1585914"/>
            <a:ext cx="9144000" cy="5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2532" name="Object 3075"/>
          <p:cNvGraphicFramePr>
            <a:graphicFrameLocks noChangeAspect="1"/>
          </p:cNvGraphicFramePr>
          <p:nvPr/>
        </p:nvGraphicFramePr>
        <p:xfrm>
          <a:off x="1828802" y="381003"/>
          <a:ext cx="6477000" cy="454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icture" r:id="rId3" imgW="5068824" imgH="3688080" progId="Word.Picture.8">
                  <p:embed/>
                </p:oleObj>
              </mc:Choice>
              <mc:Fallback>
                <p:oleObj name="Picture" r:id="rId3" imgW="5068824" imgH="368808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2" y="381003"/>
                        <a:ext cx="6477000" cy="454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4445" name="Line 3085"/>
          <p:cNvSpPr>
            <a:spLocks noChangeShapeType="1"/>
          </p:cNvSpPr>
          <p:nvPr/>
        </p:nvSpPr>
        <p:spPr bwMode="auto">
          <a:xfrm>
            <a:off x="7010400" y="3124201"/>
            <a:ext cx="2895600" cy="25146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4447" name="Line 3087"/>
          <p:cNvSpPr>
            <a:spLocks noChangeShapeType="1"/>
          </p:cNvSpPr>
          <p:nvPr/>
        </p:nvSpPr>
        <p:spPr bwMode="auto">
          <a:xfrm>
            <a:off x="3200400" y="3886202"/>
            <a:ext cx="3124200" cy="25146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4449" name="Line 3089"/>
          <p:cNvSpPr>
            <a:spLocks noChangeShapeType="1"/>
          </p:cNvSpPr>
          <p:nvPr/>
        </p:nvSpPr>
        <p:spPr bwMode="auto">
          <a:xfrm>
            <a:off x="3505200" y="2133602"/>
            <a:ext cx="2971800" cy="25146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536" name="Group 3080"/>
          <p:cNvGrpSpPr>
            <a:grpSpLocks/>
          </p:cNvGrpSpPr>
          <p:nvPr/>
        </p:nvGrpSpPr>
        <p:grpSpPr bwMode="auto">
          <a:xfrm>
            <a:off x="6248400" y="4191002"/>
            <a:ext cx="3733800" cy="2209800"/>
            <a:chOff x="6381" y="5242"/>
            <a:chExt cx="4680" cy="2715"/>
          </a:xfrm>
        </p:grpSpPr>
        <p:sp>
          <p:nvSpPr>
            <p:cNvPr id="274441" name="Freeform 3081"/>
            <p:cNvSpPr>
              <a:spLocks/>
            </p:cNvSpPr>
            <p:nvPr/>
          </p:nvSpPr>
          <p:spPr bwMode="auto">
            <a:xfrm>
              <a:off x="6381" y="5242"/>
              <a:ext cx="4680" cy="2715"/>
            </a:xfrm>
            <a:custGeom>
              <a:avLst/>
              <a:gdLst>
                <a:gd name="T0" fmla="*/ 0 w 4680"/>
                <a:gd name="T1" fmla="*/ 2715 h 2715"/>
                <a:gd name="T2" fmla="*/ 180 w 4680"/>
                <a:gd name="T3" fmla="*/ 724 h 2715"/>
                <a:gd name="T4" fmla="*/ 324 w 4680"/>
                <a:gd name="T5" fmla="*/ 441 h 2715"/>
                <a:gd name="T6" fmla="*/ 525 w 4680"/>
                <a:gd name="T7" fmla="*/ 408 h 2715"/>
                <a:gd name="T8" fmla="*/ 720 w 4680"/>
                <a:gd name="T9" fmla="*/ 181 h 2715"/>
                <a:gd name="T10" fmla="*/ 1080 w 4680"/>
                <a:gd name="T11" fmla="*/ 0 h 2715"/>
                <a:gd name="T12" fmla="*/ 1275 w 4680"/>
                <a:gd name="T13" fmla="*/ 46 h 2715"/>
                <a:gd name="T14" fmla="*/ 1620 w 4680"/>
                <a:gd name="T15" fmla="*/ 724 h 2715"/>
                <a:gd name="T16" fmla="*/ 2340 w 4680"/>
                <a:gd name="T17" fmla="*/ 1267 h 2715"/>
                <a:gd name="T18" fmla="*/ 4680 w 4680"/>
                <a:gd name="T19" fmla="*/ 1810 h 2715"/>
                <a:gd name="T20" fmla="*/ 4680 w 4680"/>
                <a:gd name="T21" fmla="*/ 2715 h 2715"/>
                <a:gd name="T22" fmla="*/ 0 w 4680"/>
                <a:gd name="T23" fmla="*/ 2715 h 2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0" h="2715">
                  <a:moveTo>
                    <a:pt x="0" y="2715"/>
                  </a:moveTo>
                  <a:lnTo>
                    <a:pt x="180" y="724"/>
                  </a:lnTo>
                  <a:lnTo>
                    <a:pt x="324" y="441"/>
                  </a:lnTo>
                  <a:lnTo>
                    <a:pt x="525" y="408"/>
                  </a:lnTo>
                  <a:lnTo>
                    <a:pt x="720" y="181"/>
                  </a:lnTo>
                  <a:lnTo>
                    <a:pt x="1080" y="0"/>
                  </a:lnTo>
                  <a:lnTo>
                    <a:pt x="1275" y="46"/>
                  </a:lnTo>
                  <a:lnTo>
                    <a:pt x="1620" y="724"/>
                  </a:lnTo>
                  <a:lnTo>
                    <a:pt x="2340" y="1267"/>
                  </a:lnTo>
                  <a:lnTo>
                    <a:pt x="4680" y="1810"/>
                  </a:lnTo>
                  <a:lnTo>
                    <a:pt x="4680" y="2715"/>
                  </a:lnTo>
                  <a:lnTo>
                    <a:pt x="0" y="2715"/>
                  </a:lnTo>
                  <a:close/>
                </a:path>
              </a:pathLst>
            </a:custGeom>
            <a:solidFill>
              <a:srgbClr val="FF9900">
                <a:alpha val="81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40" name="Text Box 3082"/>
            <p:cNvSpPr txBox="1">
              <a:spLocks noChangeArrowheads="1"/>
            </p:cNvSpPr>
            <p:nvPr/>
          </p:nvSpPr>
          <p:spPr bwMode="auto">
            <a:xfrm>
              <a:off x="6921" y="6502"/>
              <a:ext cx="1170" cy="555"/>
            </a:xfrm>
            <a:prstGeom prst="rect">
              <a:avLst/>
            </a:prstGeom>
            <a:solidFill>
              <a:srgbClr val="FF9900">
                <a:alpha val="8117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250" tIns="47625" rIns="95250" bIns="47625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00"/>
                  </a:solidFill>
                  <a:latin typeface="Times New Roman" pitchFamily="18" charset="0"/>
                </a:rPr>
                <a:t>AUC</a:t>
              </a:r>
              <a:r>
                <a:rPr lang="en-US" sz="1200" baseline="-25000">
                  <a:solidFill>
                    <a:srgbClr val="FFFF00"/>
                  </a:solidFill>
                  <a:latin typeface="Times New Roman" pitchFamily="18" charset="0"/>
                </a:rPr>
                <a:t>(0-24)</a:t>
              </a:r>
            </a:p>
          </p:txBody>
        </p:sp>
      </p:grpSp>
      <p:sp>
        <p:nvSpPr>
          <p:cNvPr id="274444" name="AutoShape 3084"/>
          <p:cNvSpPr>
            <a:spLocks noChangeArrowheads="1"/>
          </p:cNvSpPr>
          <p:nvPr/>
        </p:nvSpPr>
        <p:spPr bwMode="auto">
          <a:xfrm rot="11068929" flipH="1">
            <a:off x="4343400" y="3657602"/>
            <a:ext cx="1752600" cy="2590800"/>
          </a:xfrm>
          <a:custGeom>
            <a:avLst/>
            <a:gdLst>
              <a:gd name="G0" fmla="+- 14216 0 0"/>
              <a:gd name="G1" fmla="+- 4018 0 0"/>
              <a:gd name="G2" fmla="+- 12158 0 4018"/>
              <a:gd name="G3" fmla="+- G2 0 4018"/>
              <a:gd name="G4" fmla="*/ G3 32768 32059"/>
              <a:gd name="G5" fmla="*/ G4 1 2"/>
              <a:gd name="G6" fmla="+- 21600 0 14216"/>
              <a:gd name="G7" fmla="*/ G6 4018 6079"/>
              <a:gd name="G8" fmla="+- G7 14216 0"/>
              <a:gd name="T0" fmla="*/ 14216 w 21600"/>
              <a:gd name="T1" fmla="*/ 0 h 21600"/>
              <a:gd name="T2" fmla="*/ 14216 w 21600"/>
              <a:gd name="T3" fmla="*/ 12158 h 21600"/>
              <a:gd name="T4" fmla="*/ 210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216" y="0"/>
                </a:lnTo>
                <a:lnTo>
                  <a:pt x="14216" y="4018"/>
                </a:lnTo>
                <a:lnTo>
                  <a:pt x="12427" y="4018"/>
                </a:lnTo>
                <a:cubicBezTo>
                  <a:pt x="5564" y="4018"/>
                  <a:pt x="0" y="7662"/>
                  <a:pt x="0" y="12158"/>
                </a:cubicBezTo>
                <a:lnTo>
                  <a:pt x="0" y="21600"/>
                </a:lnTo>
                <a:lnTo>
                  <a:pt x="4213" y="21600"/>
                </a:lnTo>
                <a:lnTo>
                  <a:pt x="4213" y="12158"/>
                </a:lnTo>
                <a:cubicBezTo>
                  <a:pt x="4213" y="9939"/>
                  <a:pt x="7891" y="8140"/>
                  <a:pt x="12427" y="8140"/>
                </a:cubicBezTo>
                <a:lnTo>
                  <a:pt x="14216" y="8140"/>
                </a:lnTo>
                <a:lnTo>
                  <a:pt x="1421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4450" name="Line 3090"/>
          <p:cNvSpPr>
            <a:spLocks noChangeShapeType="1"/>
          </p:cNvSpPr>
          <p:nvPr/>
        </p:nvSpPr>
        <p:spPr bwMode="auto">
          <a:xfrm>
            <a:off x="4114800" y="1676400"/>
            <a:ext cx="2971800" cy="25146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92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5122"/>
          <p:cNvSpPr>
            <a:spLocks noGrp="1" noChangeArrowheads="1"/>
          </p:cNvSpPr>
          <p:nvPr>
            <p:ph type="title"/>
          </p:nvPr>
        </p:nvSpPr>
        <p:spPr>
          <a:xfrm>
            <a:off x="2209800" y="609601"/>
            <a:ext cx="7772400" cy="1295400"/>
          </a:xfrm>
        </p:spPr>
        <p:txBody>
          <a:bodyPr/>
          <a:lstStyle/>
          <a:p>
            <a:pPr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AUC</a:t>
            </a:r>
            <a:r>
              <a:rPr lang="en-US" sz="32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(0-</a:t>
            </a:r>
            <a:r>
              <a:rPr lang="en-US" sz="32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</a:t>
            </a:r>
            <a:r>
              <a:rPr lang="en-US" sz="32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275460" name="Rectangle 5124"/>
          <p:cNvSpPr>
            <a:spLocks noChangeArrowheads="1"/>
          </p:cNvSpPr>
          <p:nvPr/>
        </p:nvSpPr>
        <p:spPr bwMode="auto">
          <a:xfrm>
            <a:off x="3562350" y="1585914"/>
            <a:ext cx="9144000" cy="5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3556" name="Object 5123"/>
          <p:cNvGraphicFramePr>
            <a:graphicFrameLocks noChangeAspect="1"/>
          </p:cNvGraphicFramePr>
          <p:nvPr/>
        </p:nvGraphicFramePr>
        <p:xfrm>
          <a:off x="1981200" y="1981200"/>
          <a:ext cx="6096000" cy="443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r:id="rId3" imgW="5068824" imgH="3688080" progId="Word.Picture.8">
                  <p:embed/>
                </p:oleObj>
              </mc:Choice>
              <mc:Fallback>
                <p:oleObj r:id="rId3" imgW="5068824" imgH="368808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81200"/>
                        <a:ext cx="6096000" cy="443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5461" name="Line 5125"/>
          <p:cNvSpPr>
            <a:spLocks noChangeShapeType="1"/>
          </p:cNvSpPr>
          <p:nvPr/>
        </p:nvSpPr>
        <p:spPr bwMode="auto">
          <a:xfrm>
            <a:off x="6858000" y="4724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5463" name="Freeform 5127"/>
          <p:cNvSpPr>
            <a:spLocks/>
          </p:cNvSpPr>
          <p:nvPr/>
        </p:nvSpPr>
        <p:spPr bwMode="auto">
          <a:xfrm>
            <a:off x="6858000" y="4724400"/>
            <a:ext cx="2133600" cy="685800"/>
          </a:xfrm>
          <a:custGeom>
            <a:avLst/>
            <a:gdLst>
              <a:gd name="T0" fmla="*/ 0 w 1344"/>
              <a:gd name="T1" fmla="*/ 0 h 432"/>
              <a:gd name="T2" fmla="*/ 144 w 1344"/>
              <a:gd name="T3" fmla="*/ 48 h 432"/>
              <a:gd name="T4" fmla="*/ 432 w 1344"/>
              <a:gd name="T5" fmla="*/ 240 h 432"/>
              <a:gd name="T6" fmla="*/ 624 w 1344"/>
              <a:gd name="T7" fmla="*/ 336 h 432"/>
              <a:gd name="T8" fmla="*/ 864 w 1344"/>
              <a:gd name="T9" fmla="*/ 384 h 432"/>
              <a:gd name="T10" fmla="*/ 1200 w 1344"/>
              <a:gd name="T11" fmla="*/ 432 h 432"/>
              <a:gd name="T12" fmla="*/ 0 w 1344"/>
              <a:gd name="T13" fmla="*/ 384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44" h="432">
                <a:moveTo>
                  <a:pt x="0" y="0"/>
                </a:moveTo>
                <a:cubicBezTo>
                  <a:pt x="36" y="4"/>
                  <a:pt x="72" y="8"/>
                  <a:pt x="144" y="48"/>
                </a:cubicBezTo>
                <a:cubicBezTo>
                  <a:pt x="216" y="88"/>
                  <a:pt x="352" y="192"/>
                  <a:pt x="432" y="240"/>
                </a:cubicBezTo>
                <a:cubicBezTo>
                  <a:pt x="512" y="288"/>
                  <a:pt x="552" y="312"/>
                  <a:pt x="624" y="336"/>
                </a:cubicBezTo>
                <a:cubicBezTo>
                  <a:pt x="696" y="360"/>
                  <a:pt x="768" y="368"/>
                  <a:pt x="864" y="384"/>
                </a:cubicBezTo>
                <a:cubicBezTo>
                  <a:pt x="960" y="400"/>
                  <a:pt x="1344" y="432"/>
                  <a:pt x="1200" y="432"/>
                </a:cubicBezTo>
                <a:cubicBezTo>
                  <a:pt x="1056" y="432"/>
                  <a:pt x="192" y="400"/>
                  <a:pt x="0" y="384"/>
                </a:cubicBezTo>
              </a:path>
            </a:pathLst>
          </a:cu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5464" name="Text Box 5128"/>
          <p:cNvSpPr txBox="1">
            <a:spLocks noChangeArrowheads="1"/>
          </p:cNvSpPr>
          <p:nvPr/>
        </p:nvSpPr>
        <p:spPr bwMode="auto">
          <a:xfrm>
            <a:off x="3581402" y="43434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AUC</a:t>
            </a:r>
            <a:r>
              <a:rPr lang="en-US" sz="32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(0-24)</a:t>
            </a:r>
          </a:p>
        </p:txBody>
      </p:sp>
      <p:sp>
        <p:nvSpPr>
          <p:cNvPr id="275466" name="Text Box 5130"/>
          <p:cNvSpPr txBox="1">
            <a:spLocks noChangeArrowheads="1"/>
          </p:cNvSpPr>
          <p:nvPr/>
        </p:nvSpPr>
        <p:spPr bwMode="auto">
          <a:xfrm>
            <a:off x="8001001" y="4038602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AUC</a:t>
            </a:r>
            <a:r>
              <a:rPr lang="en-US" sz="32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(24-</a:t>
            </a:r>
            <a:r>
              <a:rPr lang="en-US" sz="32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</a:t>
            </a:r>
            <a:r>
              <a:rPr lang="en-US" sz="32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275467" name="Line 5131"/>
          <p:cNvSpPr>
            <a:spLocks noChangeShapeType="1"/>
          </p:cNvSpPr>
          <p:nvPr/>
        </p:nvSpPr>
        <p:spPr bwMode="auto">
          <a:xfrm flipH="1">
            <a:off x="8229600" y="4572000"/>
            <a:ext cx="685800" cy="5334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32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5" name="Text Box 3"/>
          <p:cNvSpPr txBox="1">
            <a:spLocks noChangeArrowheads="1"/>
          </p:cNvSpPr>
          <p:nvPr/>
        </p:nvSpPr>
        <p:spPr bwMode="auto">
          <a:xfrm>
            <a:off x="8534400" y="533401"/>
            <a:ext cx="2133600" cy="156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Drug interaction study</a:t>
            </a:r>
          </a:p>
        </p:txBody>
      </p:sp>
      <p:pic>
        <p:nvPicPr>
          <p:cNvPr id="24579" name="Picture 6" descr="JCP262807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3" y="152400"/>
            <a:ext cx="6900863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3" y="5048250"/>
            <a:ext cx="80676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1524003" y="4419603"/>
            <a:ext cx="1654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</a:rPr>
              <a:t>Kraft WK, et al. J Clin Pharmacol 2004</a:t>
            </a:r>
          </a:p>
        </p:txBody>
      </p:sp>
    </p:spTree>
    <p:extLst>
      <p:ext uri="{BB962C8B-B14F-4D97-AF65-F5344CB8AC3E}">
        <p14:creationId xmlns:p14="http://schemas.microsoft.com/office/powerpoint/2010/main" val="189107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/>
          <p:cNvSpPr>
            <a:spLocks noChangeArrowheads="1"/>
          </p:cNvSpPr>
          <p:nvPr/>
        </p:nvSpPr>
        <p:spPr bwMode="auto">
          <a:xfrm rot="5412841">
            <a:off x="4955615" y="2209803"/>
            <a:ext cx="1830388" cy="2743200"/>
          </a:xfrm>
          <a:prstGeom prst="can">
            <a:avLst>
              <a:gd name="adj" fmla="val 37467"/>
            </a:avLst>
          </a:prstGeom>
          <a:gradFill rotWithShape="0">
            <a:gsLst>
              <a:gs pos="0">
                <a:srgbClr val="0066FF">
                  <a:gamma/>
                  <a:shade val="45882"/>
                  <a:invGamma/>
                </a:srgbClr>
              </a:gs>
              <a:gs pos="100000">
                <a:srgbClr val="0066FF"/>
              </a:gs>
            </a:gsLst>
            <a:lin ang="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>
              <a:defRPr/>
            </a:pPr>
            <a:endParaRPr lang="en-US" kern="0">
              <a:solidFill>
                <a:srgbClr val="FFFF00"/>
              </a:solidFill>
            </a:endParaRPr>
          </a:p>
        </p:txBody>
      </p:sp>
      <p:sp>
        <p:nvSpPr>
          <p:cNvPr id="100355" name="AutoShape 3"/>
          <p:cNvSpPr>
            <a:spLocks noChangeArrowheads="1"/>
          </p:cNvSpPr>
          <p:nvPr/>
        </p:nvSpPr>
        <p:spPr bwMode="auto">
          <a:xfrm>
            <a:off x="2438400" y="2743200"/>
            <a:ext cx="2057400" cy="1524000"/>
          </a:xfrm>
          <a:prstGeom prst="rightArrow">
            <a:avLst>
              <a:gd name="adj1" fmla="val 50000"/>
              <a:gd name="adj2" fmla="val 3375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>
              <a:defRPr/>
            </a:pPr>
            <a:endParaRPr lang="en-US"/>
          </a:p>
        </p:txBody>
      </p:sp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7245818" y="2773218"/>
            <a:ext cx="2057400" cy="1676400"/>
          </a:xfrm>
          <a:prstGeom prst="rightArrow">
            <a:avLst>
              <a:gd name="adj1" fmla="val 50000"/>
              <a:gd name="adj2" fmla="val 306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>
              <a:defRPr/>
            </a:pPr>
            <a:endParaRPr lang="en-US"/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2971802" y="3124200"/>
            <a:ext cx="914400" cy="36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7772400" y="3291681"/>
            <a:ext cx="914400" cy="36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4953000" y="3200400"/>
            <a:ext cx="1524000" cy="36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C</a:t>
            </a:r>
            <a:r>
              <a:rPr lang="en-US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</p:txBody>
      </p:sp>
      <p:sp>
        <p:nvSpPr>
          <p:cNvPr id="114698" name="Text Box 11"/>
          <p:cNvSpPr txBox="1">
            <a:spLocks noChangeArrowheads="1"/>
          </p:cNvSpPr>
          <p:nvPr/>
        </p:nvSpPr>
        <p:spPr bwMode="auto">
          <a:xfrm>
            <a:off x="2667000" y="838202"/>
            <a:ext cx="7315200" cy="58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Approaching Steady State</a:t>
            </a:r>
          </a:p>
        </p:txBody>
      </p:sp>
      <p:sp>
        <p:nvSpPr>
          <p:cNvPr id="114699" name="Text Box 12"/>
          <p:cNvSpPr txBox="1">
            <a:spLocks noChangeArrowheads="1"/>
          </p:cNvSpPr>
          <p:nvPr/>
        </p:nvSpPr>
        <p:spPr bwMode="auto">
          <a:xfrm>
            <a:off x="1752600" y="4800600"/>
            <a:ext cx="8610600" cy="160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  <a:cs typeface="Times New Roman" pitchFamily="18" charset="0"/>
              </a:rPr>
              <a:t>At the beginning of the infusion 	</a:t>
            </a:r>
            <a:r>
              <a:rPr lang="en-US" sz="2000" b="1" dirty="0">
                <a:solidFill>
                  <a:srgbClr val="FFFF00"/>
                </a:solidFill>
                <a:cs typeface="Times New Roman" pitchFamily="18" charset="0"/>
              </a:rPr>
              <a:t>C</a:t>
            </a:r>
            <a:r>
              <a:rPr lang="en-US" sz="2000" b="1" baseline="-30000" dirty="0">
                <a:solidFill>
                  <a:srgbClr val="FFFF00"/>
                </a:solidFill>
                <a:cs typeface="Times New Roman" pitchFamily="18" charset="0"/>
              </a:rPr>
              <a:t>A</a:t>
            </a:r>
            <a:r>
              <a:rPr lang="en-US" sz="2000" dirty="0">
                <a:solidFill>
                  <a:srgbClr val="FFFF00"/>
                </a:solidFill>
                <a:cs typeface="Times New Roman" pitchFamily="18" charset="0"/>
              </a:rPr>
              <a:t> &gt; </a:t>
            </a:r>
            <a:r>
              <a:rPr lang="en-US" sz="2000" b="1" dirty="0">
                <a:solidFill>
                  <a:srgbClr val="FFFF00"/>
                </a:solidFill>
                <a:cs typeface="Times New Roman" pitchFamily="18" charset="0"/>
              </a:rPr>
              <a:t>C</a:t>
            </a:r>
            <a:r>
              <a:rPr lang="en-US" sz="2000" b="1" baseline="-30000" dirty="0">
                <a:solidFill>
                  <a:srgbClr val="FFFF00"/>
                </a:solidFill>
                <a:cs typeface="Times New Roman" pitchFamily="18" charset="0"/>
              </a:rPr>
              <a:t>V</a:t>
            </a:r>
            <a:r>
              <a:rPr lang="en-US" sz="2000" dirty="0">
                <a:solidFill>
                  <a:srgbClr val="FFFF00"/>
                </a:solidFill>
                <a:cs typeface="Times New Roman" pitchFamily="18" charset="0"/>
              </a:rPr>
              <a:t> 	Distribution Phase</a:t>
            </a:r>
          </a:p>
          <a:p>
            <a:pPr algn="l">
              <a:spcBef>
                <a:spcPct val="50000"/>
              </a:spcBef>
            </a:pPr>
            <a:endParaRPr lang="en-US" sz="2000" dirty="0">
              <a:solidFill>
                <a:srgbClr val="FFFF00"/>
              </a:solidFill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b="1" i="1" dirty="0">
                <a:solidFill>
                  <a:schemeClr val="tx1">
                    <a:lumMod val="20000"/>
                    <a:lumOff val="80000"/>
                  </a:schemeClr>
                </a:solidFill>
                <a:cs typeface="Times New Roman" pitchFamily="18" charset="0"/>
              </a:rPr>
              <a:t>C</a:t>
            </a:r>
            <a:r>
              <a:rPr lang="en-US" sz="1600" b="1" i="1" baseline="-30000" dirty="0">
                <a:solidFill>
                  <a:schemeClr val="tx1">
                    <a:lumMod val="20000"/>
                    <a:lumOff val="80000"/>
                  </a:schemeClr>
                </a:solidFill>
                <a:cs typeface="Times New Roman" pitchFamily="18" charset="0"/>
              </a:rPr>
              <a:t>A</a:t>
            </a:r>
            <a:r>
              <a:rPr lang="en-US" sz="1600" i="1" dirty="0">
                <a:solidFill>
                  <a:schemeClr val="tx1">
                    <a:lumMod val="20000"/>
                    <a:lumOff val="80000"/>
                  </a:schemeClr>
                </a:solidFill>
                <a:cs typeface="Times New Roman" pitchFamily="18" charset="0"/>
              </a:rPr>
              <a:t> = concentration in artery                </a:t>
            </a:r>
            <a:r>
              <a:rPr lang="en-US" sz="1600" b="1" i="1" dirty="0">
                <a:solidFill>
                  <a:schemeClr val="tx1">
                    <a:lumMod val="20000"/>
                    <a:lumOff val="80000"/>
                  </a:schemeClr>
                </a:solidFill>
                <a:cs typeface="Times New Roman" pitchFamily="18" charset="0"/>
              </a:rPr>
              <a:t>C</a:t>
            </a:r>
            <a:r>
              <a:rPr lang="en-US" sz="1600" b="1" i="1" baseline="-30000" dirty="0">
                <a:solidFill>
                  <a:schemeClr val="tx1">
                    <a:lumMod val="20000"/>
                    <a:lumOff val="80000"/>
                  </a:schemeClr>
                </a:solidFill>
                <a:cs typeface="Times New Roman" pitchFamily="18" charset="0"/>
              </a:rPr>
              <a:t>T </a:t>
            </a:r>
            <a:r>
              <a:rPr lang="en-US" sz="1600" i="1" dirty="0">
                <a:solidFill>
                  <a:schemeClr val="tx1">
                    <a:lumMod val="20000"/>
                    <a:lumOff val="80000"/>
                  </a:schemeClr>
                </a:solidFill>
                <a:cs typeface="Times New Roman" pitchFamily="18" charset="0"/>
              </a:rPr>
              <a:t>= concentration in tissue</a:t>
            </a:r>
          </a:p>
          <a:p>
            <a:pPr algn="l">
              <a:spcBef>
                <a:spcPct val="50000"/>
              </a:spcBef>
            </a:pPr>
            <a:r>
              <a:rPr lang="en-US" sz="1600" b="1" i="1" dirty="0">
                <a:solidFill>
                  <a:schemeClr val="tx1">
                    <a:lumMod val="20000"/>
                    <a:lumOff val="80000"/>
                  </a:schemeClr>
                </a:solidFill>
                <a:cs typeface="Times New Roman" pitchFamily="18" charset="0"/>
              </a:rPr>
              <a:t>C</a:t>
            </a:r>
            <a:r>
              <a:rPr lang="en-US" sz="1600" b="1" i="1" baseline="-30000" dirty="0">
                <a:solidFill>
                  <a:schemeClr val="tx1">
                    <a:lumMod val="20000"/>
                    <a:lumOff val="80000"/>
                  </a:schemeClr>
                </a:solidFill>
                <a:cs typeface="Times New Roman" pitchFamily="18" charset="0"/>
              </a:rPr>
              <a:t>V</a:t>
            </a:r>
            <a:r>
              <a:rPr lang="en-US" sz="1600" i="1" dirty="0">
                <a:solidFill>
                  <a:schemeClr val="tx1">
                    <a:lumMod val="20000"/>
                    <a:lumOff val="80000"/>
                  </a:schemeClr>
                </a:solidFill>
                <a:cs typeface="Times New Roman" pitchFamily="18" charset="0"/>
              </a:rPr>
              <a:t> = concentration in artery</a:t>
            </a:r>
          </a:p>
        </p:txBody>
      </p:sp>
    </p:spTree>
    <p:extLst>
      <p:ext uri="{BB962C8B-B14F-4D97-AF65-F5344CB8AC3E}">
        <p14:creationId xmlns:p14="http://schemas.microsoft.com/office/powerpoint/2010/main" val="107182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AutoShape 2"/>
          <p:cNvSpPr>
            <a:spLocks noChangeArrowheads="1"/>
          </p:cNvSpPr>
          <p:nvPr/>
        </p:nvSpPr>
        <p:spPr bwMode="auto">
          <a:xfrm rot="5412841">
            <a:off x="4949031" y="2131219"/>
            <a:ext cx="1830388" cy="2743200"/>
          </a:xfrm>
          <a:prstGeom prst="can">
            <a:avLst>
              <a:gd name="adj" fmla="val 37467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1420" tIns="45711" rIns="91420" bIns="457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355" name="AutoShape 3"/>
          <p:cNvSpPr>
            <a:spLocks noChangeArrowheads="1"/>
          </p:cNvSpPr>
          <p:nvPr/>
        </p:nvSpPr>
        <p:spPr bwMode="auto">
          <a:xfrm>
            <a:off x="2438400" y="2743200"/>
            <a:ext cx="2057400" cy="1524000"/>
          </a:xfrm>
          <a:prstGeom prst="rightArrow">
            <a:avLst>
              <a:gd name="adj1" fmla="val 50000"/>
              <a:gd name="adj2" fmla="val 3375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1420" tIns="45711" rIns="91420" bIns="457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7162800" y="2743202"/>
            <a:ext cx="2057400" cy="1676400"/>
          </a:xfrm>
          <a:prstGeom prst="rightArrow">
            <a:avLst>
              <a:gd name="adj1" fmla="val 50000"/>
              <a:gd name="adj2" fmla="val 30682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1420" tIns="45711" rIns="91420" bIns="457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2971802" y="3124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32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7391402" y="32004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32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4800600" y="31242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C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</p:txBody>
      </p:sp>
      <p:sp>
        <p:nvSpPr>
          <p:cNvPr id="114698" name="Text Box 11"/>
          <p:cNvSpPr txBox="1">
            <a:spLocks noChangeArrowheads="1"/>
          </p:cNvSpPr>
          <p:nvPr/>
        </p:nvSpPr>
        <p:spPr bwMode="auto">
          <a:xfrm>
            <a:off x="2667000" y="838202"/>
            <a:ext cx="7315200" cy="58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CC00"/>
                </a:solidFill>
              </a:rPr>
              <a:t>At Steady State</a:t>
            </a:r>
          </a:p>
        </p:txBody>
      </p:sp>
      <p:sp>
        <p:nvSpPr>
          <p:cNvPr id="114699" name="Text Box 12"/>
          <p:cNvSpPr txBox="1">
            <a:spLocks noChangeArrowheads="1"/>
          </p:cNvSpPr>
          <p:nvPr/>
        </p:nvSpPr>
        <p:spPr bwMode="auto">
          <a:xfrm>
            <a:off x="1752600" y="4800600"/>
            <a:ext cx="8610600" cy="73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FFCC00">
                    <a:lumMod val="20000"/>
                    <a:lumOff val="80000"/>
                  </a:srgbClr>
                </a:solidFill>
                <a:cs typeface="Times New Roman" pitchFamily="18" charset="0"/>
              </a:rPr>
              <a:t>At the beginning of the infusion 		</a:t>
            </a:r>
            <a:r>
              <a:rPr lang="en-US" sz="1200" b="1" dirty="0">
                <a:solidFill>
                  <a:srgbClr val="FFCC00">
                    <a:lumMod val="20000"/>
                    <a:lumOff val="80000"/>
                  </a:srgbClr>
                </a:solidFill>
                <a:cs typeface="Times New Roman" pitchFamily="18" charset="0"/>
              </a:rPr>
              <a:t>C</a:t>
            </a:r>
            <a:r>
              <a:rPr lang="en-US" sz="1200" b="1" baseline="-30000" dirty="0">
                <a:solidFill>
                  <a:srgbClr val="FFCC00">
                    <a:lumMod val="20000"/>
                    <a:lumOff val="80000"/>
                  </a:srgbClr>
                </a:solidFill>
                <a:cs typeface="Times New Roman" pitchFamily="18" charset="0"/>
              </a:rPr>
              <a:t>A</a:t>
            </a:r>
            <a:r>
              <a:rPr lang="en-US" sz="1200" dirty="0">
                <a:solidFill>
                  <a:srgbClr val="FFCC00">
                    <a:lumMod val="20000"/>
                    <a:lumOff val="80000"/>
                  </a:srgbClr>
                </a:solidFill>
                <a:cs typeface="Times New Roman" pitchFamily="18" charset="0"/>
              </a:rPr>
              <a:t> &gt; </a:t>
            </a:r>
            <a:r>
              <a:rPr lang="en-US" sz="1200" b="1" dirty="0">
                <a:solidFill>
                  <a:srgbClr val="FFCC00">
                    <a:lumMod val="20000"/>
                    <a:lumOff val="80000"/>
                  </a:srgbClr>
                </a:solidFill>
                <a:cs typeface="Times New Roman" pitchFamily="18" charset="0"/>
              </a:rPr>
              <a:t>C</a:t>
            </a:r>
            <a:r>
              <a:rPr lang="en-US" sz="1200" b="1" baseline="-30000" dirty="0">
                <a:solidFill>
                  <a:srgbClr val="FFCC00">
                    <a:lumMod val="20000"/>
                    <a:lumOff val="80000"/>
                  </a:srgbClr>
                </a:solidFill>
                <a:cs typeface="Times New Roman" pitchFamily="18" charset="0"/>
              </a:rPr>
              <a:t>V</a:t>
            </a:r>
            <a:r>
              <a:rPr lang="en-US" sz="1200" dirty="0">
                <a:solidFill>
                  <a:srgbClr val="FFCC00">
                    <a:lumMod val="20000"/>
                    <a:lumOff val="80000"/>
                  </a:srgbClr>
                </a:solidFill>
                <a:cs typeface="Times New Roman" pitchFamily="18" charset="0"/>
              </a:rPr>
              <a:t> 		Distribution Phase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00"/>
                </a:solidFill>
                <a:cs typeface="Times New Roman" pitchFamily="18" charset="0"/>
              </a:rPr>
              <a:t>At steady state infusion		</a:t>
            </a:r>
            <a:r>
              <a:rPr lang="en-US" sz="2000" b="1" dirty="0">
                <a:solidFill>
                  <a:srgbClr val="FFFF00"/>
                </a:solidFill>
                <a:cs typeface="Times New Roman" pitchFamily="18" charset="0"/>
              </a:rPr>
              <a:t>C</a:t>
            </a:r>
            <a:r>
              <a:rPr lang="en-US" sz="2000" b="1" baseline="-30000" dirty="0">
                <a:solidFill>
                  <a:srgbClr val="FFFF00"/>
                </a:solidFill>
                <a:cs typeface="Times New Roman" pitchFamily="18" charset="0"/>
              </a:rPr>
              <a:t>A</a:t>
            </a:r>
            <a:r>
              <a:rPr lang="en-US" sz="2000" dirty="0">
                <a:solidFill>
                  <a:srgbClr val="FFFF00"/>
                </a:solidFill>
                <a:cs typeface="Times New Roman" pitchFamily="18" charset="0"/>
              </a:rPr>
              <a:t> = </a:t>
            </a:r>
            <a:r>
              <a:rPr lang="en-US" sz="2000" b="1" dirty="0">
                <a:solidFill>
                  <a:srgbClr val="FFFF00"/>
                </a:solidFill>
                <a:cs typeface="Times New Roman" pitchFamily="18" charset="0"/>
              </a:rPr>
              <a:t>C</a:t>
            </a:r>
            <a:r>
              <a:rPr lang="en-US" sz="2000" b="1" baseline="-30000" dirty="0">
                <a:solidFill>
                  <a:srgbClr val="FFFF00"/>
                </a:solidFill>
                <a:cs typeface="Times New Roman" pitchFamily="18" charset="0"/>
              </a:rPr>
              <a:t>V		</a:t>
            </a:r>
            <a:r>
              <a:rPr lang="en-US" sz="2000" dirty="0">
                <a:solidFill>
                  <a:srgbClr val="FFFF00"/>
                </a:solidFill>
                <a:cs typeface="Times New Roman" pitchFamily="18" charset="0"/>
              </a:rPr>
              <a:t>Equilibrium</a:t>
            </a:r>
          </a:p>
        </p:txBody>
      </p:sp>
    </p:spTree>
    <p:extLst>
      <p:ext uri="{BB962C8B-B14F-4D97-AF65-F5344CB8AC3E}">
        <p14:creationId xmlns:p14="http://schemas.microsoft.com/office/powerpoint/2010/main" val="27583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ulmonary pharm 522 email version">
  <a:themeElements>
    <a:clrScheme name="">
      <a:dk1>
        <a:srgbClr val="FFFF00"/>
      </a:dk1>
      <a:lt1>
        <a:srgbClr val="FFFFFF"/>
      </a:lt1>
      <a:dk2>
        <a:srgbClr val="FFCC00"/>
      </a:dk2>
      <a:lt2>
        <a:srgbClr val="FFFFFF"/>
      </a:lt2>
      <a:accent1>
        <a:srgbClr val="0066FF"/>
      </a:accent1>
      <a:accent2>
        <a:srgbClr val="CC66FF"/>
      </a:accent2>
      <a:accent3>
        <a:srgbClr val="FFFFFF"/>
      </a:accent3>
      <a:accent4>
        <a:srgbClr val="DADA00"/>
      </a:accent4>
      <a:accent5>
        <a:srgbClr val="AAB8FF"/>
      </a:accent5>
      <a:accent6>
        <a:srgbClr val="B95CE7"/>
      </a:accent6>
      <a:hlink>
        <a:srgbClr val="CCCCFF"/>
      </a:hlink>
      <a:folHlink>
        <a:srgbClr val="B2B2B2"/>
      </a:folHlink>
    </a:clrScheme>
    <a:fontScheme name="pulmonary pharm 522 email ver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ulmonary pharm 522 email ver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monary pharm 522 email ver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monary pharm 522 email vers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monary pharm 522 email vers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monary pharm 522 email vers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monary pharm 522 email vers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monary pharm 522 email vers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ulmonary pharm 522 email version">
  <a:themeElements>
    <a:clrScheme name="">
      <a:dk1>
        <a:srgbClr val="FFFF00"/>
      </a:dk1>
      <a:lt1>
        <a:srgbClr val="FFFFFF"/>
      </a:lt1>
      <a:dk2>
        <a:srgbClr val="FFCC00"/>
      </a:dk2>
      <a:lt2>
        <a:srgbClr val="FFFFFF"/>
      </a:lt2>
      <a:accent1>
        <a:srgbClr val="0066FF"/>
      </a:accent1>
      <a:accent2>
        <a:srgbClr val="CC66FF"/>
      </a:accent2>
      <a:accent3>
        <a:srgbClr val="FFFFFF"/>
      </a:accent3>
      <a:accent4>
        <a:srgbClr val="DADA00"/>
      </a:accent4>
      <a:accent5>
        <a:srgbClr val="AAB8FF"/>
      </a:accent5>
      <a:accent6>
        <a:srgbClr val="B95CE7"/>
      </a:accent6>
      <a:hlink>
        <a:srgbClr val="CCCCFF"/>
      </a:hlink>
      <a:folHlink>
        <a:srgbClr val="B2B2B2"/>
      </a:folHlink>
    </a:clrScheme>
    <a:fontScheme name="pulmonary pharm 522 email ver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ulmonary pharm 522 email ver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monary pharm 522 email ver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monary pharm 522 email vers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monary pharm 522 email vers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monary pharm 522 email vers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monary pharm 522 email vers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monary pharm 522 email vers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pulmonary pharm 522 email version">
  <a:themeElements>
    <a:clrScheme name="">
      <a:dk1>
        <a:srgbClr val="FFFF00"/>
      </a:dk1>
      <a:lt1>
        <a:srgbClr val="FFFFFF"/>
      </a:lt1>
      <a:dk2>
        <a:srgbClr val="FFCC00"/>
      </a:dk2>
      <a:lt2>
        <a:srgbClr val="FFFFFF"/>
      </a:lt2>
      <a:accent1>
        <a:srgbClr val="0066FF"/>
      </a:accent1>
      <a:accent2>
        <a:srgbClr val="CC66FF"/>
      </a:accent2>
      <a:accent3>
        <a:srgbClr val="FFFFFF"/>
      </a:accent3>
      <a:accent4>
        <a:srgbClr val="DADA00"/>
      </a:accent4>
      <a:accent5>
        <a:srgbClr val="AAB8FF"/>
      </a:accent5>
      <a:accent6>
        <a:srgbClr val="B95CE7"/>
      </a:accent6>
      <a:hlink>
        <a:srgbClr val="CCCCFF"/>
      </a:hlink>
      <a:folHlink>
        <a:srgbClr val="B2B2B2"/>
      </a:folHlink>
    </a:clrScheme>
    <a:fontScheme name="pulmonary pharm 522 email ver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ulmonary pharm 522 email ver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monary pharm 522 email ver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monary pharm 522 email vers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monary pharm 522 email vers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monary pharm 522 email vers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monary pharm 522 email vers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monary pharm 522 email vers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119</Words>
  <Application>Microsoft Office PowerPoint</Application>
  <PresentationFormat>Custom</PresentationFormat>
  <Paragraphs>53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Office Theme</vt:lpstr>
      <vt:lpstr>2_pulmonary pharm 522 email version</vt:lpstr>
      <vt:lpstr>pulmonary pharm 522 email version</vt:lpstr>
      <vt:lpstr>9_pulmonary pharm 522 email version</vt:lpstr>
      <vt:lpstr>Document</vt:lpstr>
      <vt:lpstr>Picture</vt:lpstr>
      <vt:lpstr>Microsoft Word Picture</vt:lpstr>
      <vt:lpstr>Basic Pharmacokinetics </vt:lpstr>
      <vt:lpstr>PowerPoint Presentation</vt:lpstr>
      <vt:lpstr>Descriptive Data</vt:lpstr>
      <vt:lpstr>Graph: linear axis</vt:lpstr>
      <vt:lpstr>PowerPoint Presentation</vt:lpstr>
      <vt:lpstr>AUC(0-)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Thomas Jefferson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Pharmacokinetics</dc:title>
  <dc:creator>Walter Kraft</dc:creator>
  <cp:lastModifiedBy>Patrick Herbison</cp:lastModifiedBy>
  <cp:revision>3</cp:revision>
  <dcterms:created xsi:type="dcterms:W3CDTF">2017-10-02T14:40:04Z</dcterms:created>
  <dcterms:modified xsi:type="dcterms:W3CDTF">2017-10-03T12:33:06Z</dcterms:modified>
</cp:coreProperties>
</file>