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58" r:id="rId6"/>
    <p:sldId id="261" r:id="rId7"/>
    <p:sldId id="262" r:id="rId8"/>
    <p:sldId id="263" r:id="rId9"/>
    <p:sldId id="270" r:id="rId10"/>
    <p:sldId id="269" r:id="rId11"/>
    <p:sldId id="268" r:id="rId12"/>
    <p:sldId id="260" r:id="rId13"/>
    <p:sldId id="267" r:id="rId1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rrant, Valerie (NIH/CSR) [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B1F"/>
    <a:srgbClr val="448E3E"/>
    <a:srgbClr val="5E913B"/>
    <a:srgbClr val="379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6217" autoAdjust="0"/>
  </p:normalViewPr>
  <p:slideViewPr>
    <p:cSldViewPr snapToGrid="0">
      <p:cViewPr varScale="1">
        <p:scale>
          <a:sx n="61" d="100"/>
          <a:sy n="61" d="100"/>
        </p:scale>
        <p:origin x="-89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7363"/>
          </a:xfrm>
          <a:prstGeom prst="rect">
            <a:avLst/>
          </a:prstGeom>
        </p:spPr>
        <p:txBody>
          <a:bodyPr vert="horz" lIns="91751" tIns="45875" rIns="91751" bIns="45875" rtlCol="0"/>
          <a:lstStyle>
            <a:lvl1pPr algn="l">
              <a:defRPr sz="1200"/>
            </a:lvl1pPr>
          </a:lstStyle>
          <a:p>
            <a:endParaRPr lang="en-US" dirty="0"/>
          </a:p>
        </p:txBody>
      </p:sp>
      <p:sp>
        <p:nvSpPr>
          <p:cNvPr id="3" name="Date Placeholder 2"/>
          <p:cNvSpPr>
            <a:spLocks noGrp="1"/>
          </p:cNvSpPr>
          <p:nvPr>
            <p:ph type="dt" sz="quarter" idx="1"/>
          </p:nvPr>
        </p:nvSpPr>
        <p:spPr>
          <a:xfrm>
            <a:off x="3994614" y="0"/>
            <a:ext cx="3057053" cy="467363"/>
          </a:xfrm>
          <a:prstGeom prst="rect">
            <a:avLst/>
          </a:prstGeom>
        </p:spPr>
        <p:txBody>
          <a:bodyPr vert="horz" lIns="91751" tIns="45875" rIns="91751" bIns="45875" rtlCol="0"/>
          <a:lstStyle>
            <a:lvl1pPr algn="r">
              <a:defRPr sz="1200"/>
            </a:lvl1pPr>
          </a:lstStyle>
          <a:p>
            <a:fld id="{936E3321-EEB8-4A39-A22F-60BD15273BE5}" type="datetimeFigureOut">
              <a:rPr lang="en-US" smtClean="0"/>
              <a:t>5/23/2016</a:t>
            </a:fld>
            <a:endParaRPr lang="en-US" dirty="0"/>
          </a:p>
        </p:txBody>
      </p:sp>
      <p:sp>
        <p:nvSpPr>
          <p:cNvPr id="4" name="Footer Placeholder 3"/>
          <p:cNvSpPr>
            <a:spLocks noGrp="1"/>
          </p:cNvSpPr>
          <p:nvPr>
            <p:ph type="ftr" sz="quarter" idx="2"/>
          </p:nvPr>
        </p:nvSpPr>
        <p:spPr>
          <a:xfrm>
            <a:off x="0" y="8841738"/>
            <a:ext cx="3057053" cy="467363"/>
          </a:xfrm>
          <a:prstGeom prst="rect">
            <a:avLst/>
          </a:prstGeom>
        </p:spPr>
        <p:txBody>
          <a:bodyPr vert="horz" lIns="91751" tIns="45875" rIns="91751" bIns="4587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4614" y="8841738"/>
            <a:ext cx="3057053" cy="467363"/>
          </a:xfrm>
          <a:prstGeom prst="rect">
            <a:avLst/>
          </a:prstGeom>
        </p:spPr>
        <p:txBody>
          <a:bodyPr vert="horz" lIns="91751" tIns="45875" rIns="91751" bIns="45875" rtlCol="0" anchor="b"/>
          <a:lstStyle>
            <a:lvl1pPr algn="r">
              <a:defRPr sz="1200"/>
            </a:lvl1pPr>
          </a:lstStyle>
          <a:p>
            <a:fld id="{84385D2D-7239-4780-A7E2-D4C600FD2EE0}" type="slidenum">
              <a:rPr lang="en-US" smtClean="0"/>
              <a:t>‹#›</a:t>
            </a:fld>
            <a:endParaRPr lang="en-US" dirty="0"/>
          </a:p>
        </p:txBody>
      </p:sp>
    </p:spTree>
    <p:extLst>
      <p:ext uri="{BB962C8B-B14F-4D97-AF65-F5344CB8AC3E}">
        <p14:creationId xmlns:p14="http://schemas.microsoft.com/office/powerpoint/2010/main" val="3731173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1"/>
          </a:xfrm>
          <a:prstGeom prst="rect">
            <a:avLst/>
          </a:prstGeom>
        </p:spPr>
        <p:txBody>
          <a:bodyPr vert="horz" lIns="93494" tIns="46747" rIns="93494" bIns="46747" rtlCol="0"/>
          <a:lstStyle>
            <a:lvl1pPr algn="r">
              <a:defRPr sz="1200"/>
            </a:lvl1pPr>
          </a:lstStyle>
          <a:p>
            <a:fld id="{C898E0A3-FE77-4832-B0EF-B6FA04AEE235}" type="datetimeFigureOut">
              <a:rPr lang="en-US" smtClean="0"/>
              <a:t>5/23/2016</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4" tIns="46747" rIns="93494" bIns="46747" rtlCol="0" anchor="ctr"/>
          <a:lstStyle/>
          <a:p>
            <a:endParaRPr lang="en-US" dirty="0"/>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4" tIns="46747" rIns="93494" bIns="467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0"/>
          </a:xfrm>
          <a:prstGeom prst="rect">
            <a:avLst/>
          </a:prstGeom>
        </p:spPr>
        <p:txBody>
          <a:bodyPr vert="horz" lIns="93494" tIns="46747" rIns="93494" bIns="467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4" tIns="46747" rIns="93494" bIns="46747" rtlCol="0" anchor="b"/>
          <a:lstStyle>
            <a:lvl1pPr algn="r">
              <a:defRPr sz="1200"/>
            </a:lvl1pPr>
          </a:lstStyle>
          <a:p>
            <a:fld id="{A18704C6-1A41-4758-8E9A-CC7609D83E0B}" type="slidenum">
              <a:rPr lang="en-US" smtClean="0"/>
              <a:t>‹#›</a:t>
            </a:fld>
            <a:endParaRPr lang="en-US" dirty="0"/>
          </a:p>
        </p:txBody>
      </p:sp>
    </p:spTree>
    <p:extLst>
      <p:ext uri="{BB962C8B-B14F-4D97-AF65-F5344CB8AC3E}">
        <p14:creationId xmlns:p14="http://schemas.microsoft.com/office/powerpoint/2010/main" val="89638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ih-extramural-intranet.od.nih.gov/d/sites/default/files/RigorActivityCodes-20151006.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instructions for Significance already include discussing the importance of the research question, critical barriers to progress, how the proposed project will improve scientific knowledge, and how the field will change if the aims are achieved. The Research Plan criterion addresses the scientific and technical merit of the proposed research, plus the contribution of the research plan to the candidate’s career development.  Scientific premise extends these instructions to include a retrospective assessment of the foundation for the project in the context of these other factors. </a:t>
            </a:r>
          </a:p>
        </p:txBody>
      </p:sp>
      <p:sp>
        <p:nvSpPr>
          <p:cNvPr id="4" name="Slide Number Placeholder 3"/>
          <p:cNvSpPr>
            <a:spLocks noGrp="1"/>
          </p:cNvSpPr>
          <p:nvPr>
            <p:ph type="sldNum" sz="quarter" idx="10"/>
          </p:nvPr>
        </p:nvSpPr>
        <p:spPr/>
        <p:txBody>
          <a:bodyPr/>
          <a:lstStyle/>
          <a:p>
            <a:fld id="{92982380-BDA6-4C90-AF88-AAE5CFA99A17}" type="slidenum">
              <a:rPr lang="en-US" smtClean="0"/>
              <a:t>2</a:t>
            </a:fld>
            <a:endParaRPr lang="en-US" dirty="0"/>
          </a:p>
        </p:txBody>
      </p:sp>
    </p:spTree>
    <p:extLst>
      <p:ext uri="{BB962C8B-B14F-4D97-AF65-F5344CB8AC3E}">
        <p14:creationId xmlns:p14="http://schemas.microsoft.com/office/powerpoint/2010/main" val="163510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3</a:t>
            </a:fld>
            <a:endParaRPr lang="en-US" dirty="0"/>
          </a:p>
        </p:txBody>
      </p:sp>
    </p:spTree>
    <p:extLst>
      <p:ext uri="{BB962C8B-B14F-4D97-AF65-F5344CB8AC3E}">
        <p14:creationId xmlns:p14="http://schemas.microsoft.com/office/powerpoint/2010/main" val="17493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review criteria specify that plans to address relevant biological variables are included for studies in vertebrate animals or human subjects, reviewers may extend the same thinking to other model systems or approaches if biological variables are relevant based on the research question, current knowledge, and best practices in the field.</a:t>
            </a:r>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4</a:t>
            </a:fld>
            <a:endParaRPr lang="en-US" dirty="0"/>
          </a:p>
        </p:txBody>
      </p:sp>
    </p:spTree>
    <p:extLst>
      <p:ext uri="{BB962C8B-B14F-4D97-AF65-F5344CB8AC3E}">
        <p14:creationId xmlns:p14="http://schemas.microsoft.com/office/powerpoint/2010/main" val="397912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1" fontAlgn="auto" hangingPunct="1">
              <a:spcBef>
                <a:spcPts val="0"/>
              </a:spcBef>
              <a:spcAft>
                <a:spcPts val="0"/>
              </a:spcAft>
              <a:defRPr/>
            </a:pPr>
            <a:r>
              <a:rPr lang="en-US" dirty="0" smtClean="0"/>
              <a:t>Since much of the published literature has been conducted either in one sex or sex was not reported, an important consideration for research applications will be what is known about males and females in relation to the disease, condition or question under study. If little is known about males and females, the application should address this gap by including both sexes in the proposed research project(s), in sufficient numbers to inform the possibility that sex differences may be present and to report separately by sex in their reported research. These grant applications may not be able to propose specific hypotheses about sex differences or justify sufficient numbers of males and females to conduct statistically powered comparisons between sexes, but the inclusion of both sexes </a:t>
            </a:r>
            <a:r>
              <a:rPr lang="en-US" i="1" dirty="0" smtClean="0"/>
              <a:t>and</a:t>
            </a:r>
            <a:r>
              <a:rPr lang="en-US" dirty="0" smtClean="0"/>
              <a:t> the analysis of results for each sex represent an important advancement of our knowledge in areas where this information is currently lacking. A strong justification should be provided if the application proposes to study one sex.</a:t>
            </a:r>
          </a:p>
          <a:p>
            <a:pPr defTabSz="931774" eaLnBrk="1" fontAlgn="auto" hangingPunct="1">
              <a:spcBef>
                <a:spcPts val="0"/>
              </a:spcBef>
              <a:spcAft>
                <a:spcPts val="0"/>
              </a:spcAft>
              <a:defRPr/>
            </a:pPr>
            <a:endParaRPr lang="en-US" dirty="0" smtClean="0"/>
          </a:p>
          <a:p>
            <a:pPr defTabSz="931774" eaLnBrk="1" fontAlgn="auto" hangingPunct="1">
              <a:spcBef>
                <a:spcPts val="0"/>
              </a:spcBef>
              <a:spcAft>
                <a:spcPts val="0"/>
              </a:spcAft>
              <a:defRPr/>
            </a:pPr>
            <a:r>
              <a:rPr lang="en-US" dirty="0" smtClean="0"/>
              <a:t>Cost and absence of known sex differences are not valid justifications for not addressing sex as a biological variable.</a:t>
            </a:r>
          </a:p>
          <a:p>
            <a:pPr defTabSz="931774" eaLnBrk="1" fontAlgn="auto" hangingPunct="1">
              <a:spcBef>
                <a:spcPts val="0"/>
              </a:spcBef>
              <a:spcAft>
                <a:spcPts val="0"/>
              </a:spcAft>
              <a:defRPr/>
            </a:pPr>
            <a:r>
              <a:rPr lang="en-US" dirty="0" smtClean="0"/>
              <a:t>Hyperlink to NOT-OD-15-102</a:t>
            </a:r>
            <a:r>
              <a:rPr lang="en-US" baseline="0" dirty="0" smtClean="0"/>
              <a:t> supplement:  http://orwh.od.nih.gov/sexinscience/overview/pdf/NOT-OD-15-102_Guidance.pdf</a:t>
            </a:r>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5</a:t>
            </a:fld>
            <a:endParaRPr lang="en-US" dirty="0"/>
          </a:p>
        </p:txBody>
      </p:sp>
    </p:spTree>
    <p:extLst>
      <p:ext uri="{BB962C8B-B14F-4D97-AF65-F5344CB8AC3E}">
        <p14:creationId xmlns:p14="http://schemas.microsoft.com/office/powerpoint/2010/main" val="200729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smtClean="0">
                <a:solidFill>
                  <a:schemeClr val="tx1"/>
                </a:solidFill>
                <a:effectLst/>
                <a:latin typeface="+mn-lt"/>
                <a:ea typeface="+mn-ea"/>
                <a:cs typeface="+mn-cs"/>
              </a:rPr>
              <a:t>If reviewers have serious concerns about the authenticity of resources</a:t>
            </a:r>
            <a:r>
              <a:rPr lang="en-US" sz="1200" b="0" u="none" kern="1200" baseline="0" dirty="0" smtClean="0">
                <a:solidFill>
                  <a:schemeClr val="tx1"/>
                </a:solidFill>
                <a:effectLst/>
                <a:latin typeface="+mn-lt"/>
                <a:ea typeface="+mn-ea"/>
                <a:cs typeface="+mn-cs"/>
              </a:rPr>
              <a:t> and the feasibility of the research given the resources to be used</a:t>
            </a:r>
            <a:r>
              <a:rPr lang="en-US" sz="1200" b="0" u="none" kern="1200" dirty="0" smtClean="0">
                <a:solidFill>
                  <a:schemeClr val="tx1"/>
                </a:solidFill>
                <a:effectLst/>
                <a:latin typeface="+mn-lt"/>
                <a:ea typeface="+mn-ea"/>
                <a:cs typeface="+mn-cs"/>
              </a:rPr>
              <a:t>, these concerns can be addressed in the approach and affect the overall impact score; concerns about the </a:t>
            </a:r>
            <a:r>
              <a:rPr lang="en-US" sz="1200" b="0" i="1" u="none" kern="1200" dirty="0" smtClean="0">
                <a:solidFill>
                  <a:schemeClr val="tx1"/>
                </a:solidFill>
                <a:effectLst/>
                <a:latin typeface="+mn-lt"/>
                <a:ea typeface="+mn-ea"/>
                <a:cs typeface="+mn-cs"/>
              </a:rPr>
              <a:t>plan </a:t>
            </a:r>
            <a:r>
              <a:rPr lang="en-US" sz="1200" b="0" u="none" kern="1200" dirty="0" smtClean="0">
                <a:solidFill>
                  <a:schemeClr val="tx1"/>
                </a:solidFill>
                <a:effectLst/>
                <a:latin typeface="+mn-lt"/>
                <a:ea typeface="+mn-ea"/>
                <a:cs typeface="+mn-cs"/>
              </a:rPr>
              <a:t>to authenticate resources should be noted as unacceptable but </a:t>
            </a:r>
            <a:r>
              <a:rPr lang="en-US" sz="1200" b="0" i="1" u="none" kern="1200" dirty="0" smtClean="0">
                <a:solidFill>
                  <a:schemeClr val="tx1"/>
                </a:solidFill>
                <a:effectLst/>
                <a:latin typeface="+mn-lt"/>
                <a:ea typeface="+mn-ea"/>
                <a:cs typeface="+mn-cs"/>
              </a:rPr>
              <a:t>s</a:t>
            </a:r>
            <a:r>
              <a:rPr lang="en-US" sz="1200" b="0" u="none" kern="1200" dirty="0" smtClean="0">
                <a:solidFill>
                  <a:schemeClr val="tx1"/>
                </a:solidFill>
                <a:effectLst/>
                <a:latin typeface="+mn-lt"/>
                <a:ea typeface="+mn-ea"/>
                <a:cs typeface="+mn-cs"/>
              </a:rPr>
              <a:t>hould not affect the approach or overall impact score. </a:t>
            </a:r>
            <a:endParaRPr lang="en-US" b="0" u="none" dirty="0"/>
          </a:p>
        </p:txBody>
      </p:sp>
      <p:sp>
        <p:nvSpPr>
          <p:cNvPr id="4" name="Slide Number Placeholder 3"/>
          <p:cNvSpPr>
            <a:spLocks noGrp="1"/>
          </p:cNvSpPr>
          <p:nvPr>
            <p:ph type="sldNum" sz="quarter" idx="10"/>
          </p:nvPr>
        </p:nvSpPr>
        <p:spPr/>
        <p:txBody>
          <a:bodyPr/>
          <a:lstStyle/>
          <a:p>
            <a:fld id="{15C06CE6-C907-4930-B479-4EBAFA89AEDE}"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04347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Rigor and transparency do not apply to all applications.  See List of Eligible Activity Codes: </a:t>
            </a:r>
            <a:r>
              <a:rPr lang="en-US" sz="1200" u="sng" kern="1200" dirty="0" smtClean="0">
                <a:solidFill>
                  <a:schemeClr val="tx1"/>
                </a:solidFill>
                <a:effectLst/>
                <a:latin typeface="+mn-lt"/>
                <a:ea typeface="+mn-ea"/>
                <a:cs typeface="+mn-cs"/>
                <a:hlinkClick r:id="rId3"/>
              </a:rPr>
              <a:t>https://nih-extramural-intranet.od.nih.gov/d/sites/default/files/RigorActivityCodes-20151006.pdf</a:t>
            </a:r>
            <a:r>
              <a:rPr lang="en-US" sz="1200" kern="1200" dirty="0" smtClean="0">
                <a:solidFill>
                  <a:schemeClr val="tx1"/>
                </a:solidFill>
                <a:effectLst/>
                <a:latin typeface="+mn-lt"/>
                <a:ea typeface="+mn-ea"/>
                <a:cs typeface="+mn-cs"/>
              </a:rPr>
              <a:t>.  Also, certain Funding Opportunity Announcements are exempt from rigor, by request from the ICs.</a:t>
            </a:r>
            <a:endParaRPr lang="en-US" dirty="0"/>
          </a:p>
        </p:txBody>
      </p:sp>
      <p:sp>
        <p:nvSpPr>
          <p:cNvPr id="4" name="Slide Number Placeholder 3"/>
          <p:cNvSpPr>
            <a:spLocks noGrp="1"/>
          </p:cNvSpPr>
          <p:nvPr>
            <p:ph type="sldNum" sz="quarter" idx="10"/>
          </p:nvPr>
        </p:nvSpPr>
        <p:spPr/>
        <p:txBody>
          <a:bodyPr/>
          <a:lstStyle/>
          <a:p>
            <a:fld id="{3D2855AA-DC8B-4D62-AB3B-EE394D90694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14086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04C6-1A41-4758-8E9A-CC7609D83E0B}" type="slidenum">
              <a:rPr lang="en-US" smtClean="0"/>
              <a:t>8</a:t>
            </a:fld>
            <a:endParaRPr lang="en-US" dirty="0"/>
          </a:p>
        </p:txBody>
      </p:sp>
    </p:spTree>
    <p:extLst>
      <p:ext uri="{BB962C8B-B14F-4D97-AF65-F5344CB8AC3E}">
        <p14:creationId xmlns:p14="http://schemas.microsoft.com/office/powerpoint/2010/main" val="59767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1297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895370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403426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80321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49605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11536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6603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10009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543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07168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8A38-E261-4FF7-8502-CC0694C3DE2C}"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479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78A38-E261-4FF7-8502-CC0694C3DE2C}" type="datetimeFigureOut">
              <a:rPr lang="en-US" smtClean="0"/>
              <a:t>5/23/2016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CAF22-C8E3-42E6-8700-87FAD71C1FE3}" type="slidenum">
              <a:rPr lang="en-US" smtClean="0"/>
              <a:t>‹#›</a:t>
            </a:fld>
            <a:endParaRPr lang="en-US" dirty="0"/>
          </a:p>
        </p:txBody>
      </p:sp>
    </p:spTree>
    <p:extLst>
      <p:ext uri="{BB962C8B-B14F-4D97-AF65-F5344CB8AC3E}">
        <p14:creationId xmlns:p14="http://schemas.microsoft.com/office/powerpoint/2010/main" val="74474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rwh.od.nih.gov/sexinscience/overview/pdf/NOT-OD-15-102_Guidanc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nts.nih.gov/reproducibility/module_1/presentation.html" TargetMode="External"/><Relationship Id="rId7" Type="http://schemas.openxmlformats.org/officeDocument/2006/relationships/hyperlink" Target="mailto:reproducibility@nih.gov" TargetMode="External"/><Relationship Id="rId2" Type="http://schemas.openxmlformats.org/officeDocument/2006/relationships/hyperlink" Target="http://grants.nih.gov/reproducibility/index.htm" TargetMode="External"/><Relationship Id="rId1" Type="http://schemas.openxmlformats.org/officeDocument/2006/relationships/slideLayout" Target="../slideLayouts/slideLayout2.xml"/><Relationship Id="rId6" Type="http://schemas.openxmlformats.org/officeDocument/2006/relationships/hyperlink" Target="https://nih-extramural-intranet.od.nih.gov/d/sites/default/files/RigorActivityCodes-20151006.pdf" TargetMode="External"/><Relationship Id="rId5" Type="http://schemas.openxmlformats.org/officeDocument/2006/relationships/hyperlink" Target="http://orwh.od.nih.gov/sexinscience/overview/pdf/NOT-OD-15-102_Guidance.pdf" TargetMode="External"/><Relationship Id="rId4" Type="http://schemas.openxmlformats.org/officeDocument/2006/relationships/hyperlink" Target="http://grants.nih.gov/grants/peer/guidelines_general/Reviewer_Guidance_on_Rigor_and_Transparenc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4400" b="1" dirty="0">
                <a:solidFill>
                  <a:srgbClr val="7030A0"/>
                </a:solidFill>
              </a:rPr>
              <a:t>Rigor and </a:t>
            </a:r>
            <a:r>
              <a:rPr lang="en-US" sz="4400" b="1" dirty="0" smtClean="0">
                <a:solidFill>
                  <a:srgbClr val="7030A0"/>
                </a:solidFill>
              </a:rPr>
              <a:t>Transparency in Research</a:t>
            </a:r>
            <a:r>
              <a:rPr lang="en-US" sz="4000" dirty="0" smtClean="0"/>
              <a:t/>
            </a:r>
            <a:br>
              <a:rPr lang="en-US" sz="4000" dirty="0" smtClean="0"/>
            </a:br>
            <a:endParaRPr lang="en-US" sz="3600" dirty="0"/>
          </a:p>
        </p:txBody>
      </p:sp>
      <p:sp>
        <p:nvSpPr>
          <p:cNvPr id="3" name="Content Placeholder 2"/>
          <p:cNvSpPr>
            <a:spLocks noGrp="1"/>
          </p:cNvSpPr>
          <p:nvPr>
            <p:ph idx="1"/>
          </p:nvPr>
        </p:nvSpPr>
        <p:spPr>
          <a:xfrm>
            <a:off x="773029" y="1186239"/>
            <a:ext cx="10580771" cy="4636168"/>
          </a:xfrm>
        </p:spPr>
        <p:txBody>
          <a:bodyPr>
            <a:normAutofit/>
          </a:bodyPr>
          <a:lstStyle/>
          <a:p>
            <a:pPr marL="0" lvl="1" indent="0">
              <a:buNone/>
            </a:pPr>
            <a:r>
              <a:rPr lang="en-US" sz="2800" dirty="0" smtClean="0"/>
              <a:t>WHY?: To support </a:t>
            </a:r>
            <a:r>
              <a:rPr lang="en-US" sz="2800" dirty="0"/>
              <a:t>the </a:t>
            </a:r>
            <a:r>
              <a:rPr lang="en-US" sz="2800" b="1" dirty="0"/>
              <a:t>highest quality </a:t>
            </a:r>
            <a:r>
              <a:rPr lang="en-US" sz="2800" b="1" dirty="0" smtClean="0"/>
              <a:t>science, public accountability, and social responsibility in the conduct of science</a:t>
            </a:r>
            <a:r>
              <a:rPr lang="en-US" sz="2800" dirty="0" smtClean="0"/>
              <a:t>, </a:t>
            </a:r>
            <a:r>
              <a:rPr lang="en-US" sz="2800" dirty="0"/>
              <a:t>NIH’s </a:t>
            </a:r>
            <a:r>
              <a:rPr lang="en-US" sz="2800" dirty="0" smtClean="0"/>
              <a:t>Rigor </a:t>
            </a:r>
            <a:r>
              <a:rPr lang="en-US" sz="2800" dirty="0"/>
              <a:t>and </a:t>
            </a:r>
            <a:r>
              <a:rPr lang="en-US" sz="2800" dirty="0" smtClean="0"/>
              <a:t>Transparency efforts </a:t>
            </a:r>
            <a:r>
              <a:rPr lang="en-US" sz="2800" dirty="0"/>
              <a:t>are intended to clarify </a:t>
            </a:r>
            <a:r>
              <a:rPr lang="en-US" sz="2800" dirty="0" smtClean="0"/>
              <a:t>expectations and highlight attention </a:t>
            </a:r>
            <a:r>
              <a:rPr lang="en-US" sz="2800" dirty="0"/>
              <a:t>to four areas that may need more explicit attention by applicants and </a:t>
            </a:r>
            <a:r>
              <a:rPr lang="en-US" sz="2800" dirty="0" smtClean="0"/>
              <a:t>reviewers: </a:t>
            </a:r>
          </a:p>
          <a:p>
            <a:pPr marL="0" lvl="1" indent="0">
              <a:buNone/>
            </a:pPr>
            <a:endParaRPr lang="en-US" sz="1200" dirty="0" smtClean="0"/>
          </a:p>
          <a:p>
            <a:pPr lvl="1"/>
            <a:r>
              <a:rPr lang="en-US" sz="2800" dirty="0" smtClean="0"/>
              <a:t>Scientific premise</a:t>
            </a:r>
          </a:p>
          <a:p>
            <a:pPr lvl="1"/>
            <a:r>
              <a:rPr lang="en-US" sz="2800" dirty="0" smtClean="0"/>
              <a:t>Scientific rigor</a:t>
            </a:r>
          </a:p>
          <a:p>
            <a:pPr lvl="1"/>
            <a:r>
              <a:rPr lang="en-US" sz="2800" dirty="0" smtClean="0"/>
              <a:t>Consideration of relevant biological variables, such as sex</a:t>
            </a:r>
          </a:p>
          <a:p>
            <a:pPr lvl="1"/>
            <a:r>
              <a:rPr lang="en-US" sz="2800" dirty="0" smtClean="0"/>
              <a:t>Authentication of key biological and/or chemical resources</a:t>
            </a:r>
            <a:endParaRPr lang="en-US" sz="2800" dirty="0"/>
          </a:p>
        </p:txBody>
      </p:sp>
      <p:sp>
        <p:nvSpPr>
          <p:cNvPr id="4" name="TextBox 3"/>
          <p:cNvSpPr txBox="1"/>
          <p:nvPr/>
        </p:nvSpPr>
        <p:spPr>
          <a:xfrm>
            <a:off x="665748" y="5317957"/>
            <a:ext cx="11165305" cy="1323439"/>
          </a:xfrm>
          <a:prstGeom prst="rect">
            <a:avLst/>
          </a:prstGeom>
          <a:noFill/>
          <a:ln w="19050">
            <a:solidFill>
              <a:srgbClr val="FF0000"/>
            </a:solidFill>
          </a:ln>
        </p:spPr>
        <p:txBody>
          <a:bodyPr wrap="square" rtlCol="0">
            <a:spAutoFit/>
          </a:bodyPr>
          <a:lstStyle/>
          <a:p>
            <a:r>
              <a:rPr lang="en-US" sz="2000" b="1" dirty="0" smtClean="0"/>
              <a:t>Role of reviewers: </a:t>
            </a:r>
            <a:r>
              <a:rPr lang="en-US" sz="2000" dirty="0" smtClean="0"/>
              <a:t>Assess the scientific merit of each application according to the review criteria, which include consideration of scientific premise, rigor, and consideration of relevant biological variables, and the adequacy of the authentication of key biological and/or chemical resources as an administrative issue.  Evaluations should be based on current best practices in the field.</a:t>
            </a:r>
            <a:endParaRPr lang="en-US" sz="2000" dirty="0"/>
          </a:p>
        </p:txBody>
      </p:sp>
    </p:spTree>
    <p:extLst>
      <p:ext uri="{BB962C8B-B14F-4D97-AF65-F5344CB8AC3E}">
        <p14:creationId xmlns:p14="http://schemas.microsoft.com/office/powerpoint/2010/main" val="2977255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4821" y="152400"/>
            <a:ext cx="8831179" cy="1066800"/>
          </a:xfrm>
        </p:spPr>
        <p:txBody>
          <a:bodyPr>
            <a:noAutofit/>
          </a:bodyPr>
          <a:lstStyle/>
          <a:p>
            <a:pPr algn="ctr"/>
            <a:r>
              <a:rPr lang="en-US" sz="4000" b="1" dirty="0">
                <a:solidFill>
                  <a:srgbClr val="7030A0"/>
                </a:solidFill>
              </a:rPr>
              <a:t>Scientific </a:t>
            </a:r>
            <a:r>
              <a:rPr lang="en-US" sz="4000" b="1" dirty="0" smtClean="0">
                <a:solidFill>
                  <a:srgbClr val="7030A0"/>
                </a:solidFill>
              </a:rPr>
              <a:t>Premise</a:t>
            </a:r>
            <a:r>
              <a:rPr lang="en-US" sz="3600" b="1" dirty="0" smtClean="0"/>
              <a:t>: Guidance </a:t>
            </a:r>
            <a:r>
              <a:rPr lang="en-US" sz="3600" b="1" dirty="0"/>
              <a:t>for Reviewers</a:t>
            </a:r>
          </a:p>
        </p:txBody>
      </p:sp>
      <p:sp>
        <p:nvSpPr>
          <p:cNvPr id="3" name="TextBox 2"/>
          <p:cNvSpPr txBox="1"/>
          <p:nvPr/>
        </p:nvSpPr>
        <p:spPr>
          <a:xfrm>
            <a:off x="766353" y="1138991"/>
            <a:ext cx="10743857" cy="5570756"/>
          </a:xfrm>
          <a:prstGeom prst="rect">
            <a:avLst/>
          </a:prstGeom>
          <a:noFill/>
        </p:spPr>
        <p:txBody>
          <a:bodyPr wrap="square" rtlCol="0">
            <a:spAutoFit/>
          </a:bodyPr>
          <a:lstStyle/>
          <a:p>
            <a:pPr marL="285750"/>
            <a:r>
              <a:rPr lang="en-US" sz="2800" b="1" dirty="0" smtClean="0"/>
              <a:t>GOAL: </a:t>
            </a:r>
            <a:r>
              <a:rPr lang="en-US" sz="2800" dirty="0" smtClean="0"/>
              <a:t>Ensure that the underlying </a:t>
            </a:r>
            <a:r>
              <a:rPr lang="en-US" sz="2800" b="1" dirty="0" smtClean="0"/>
              <a:t>scientific foundation </a:t>
            </a:r>
            <a:r>
              <a:rPr lang="en-US" sz="2800" dirty="0" smtClean="0"/>
              <a:t>of </a:t>
            </a:r>
            <a:r>
              <a:rPr lang="en-US" sz="2800" dirty="0"/>
              <a:t>the </a:t>
            </a:r>
            <a:r>
              <a:rPr lang="en-US" sz="2800" dirty="0" smtClean="0"/>
              <a:t>project—concepts, previous work, and data (when relevant)—is sound. </a:t>
            </a:r>
          </a:p>
          <a:p>
            <a:pPr marL="742950" indent="-457200">
              <a:buFont typeface="Arial" panose="020B0604020202020204" pitchFamily="34" charset="0"/>
              <a:buChar char="•"/>
            </a:pPr>
            <a:endParaRPr lang="en-US" sz="1600" dirty="0" smtClean="0"/>
          </a:p>
          <a:p>
            <a:pPr marL="742950" indent="-457200">
              <a:buFont typeface="Arial" panose="020B0604020202020204" pitchFamily="34" charset="0"/>
              <a:buChar char="•"/>
            </a:pPr>
            <a:r>
              <a:rPr lang="en-US" sz="2800" dirty="0" smtClean="0"/>
              <a:t>Pertains to the </a:t>
            </a:r>
            <a:r>
              <a:rPr lang="en-US" sz="2800" b="1" dirty="0" smtClean="0"/>
              <a:t>underlying evidence/data </a:t>
            </a:r>
            <a:r>
              <a:rPr lang="en-US" sz="2800" dirty="0" smtClean="0"/>
              <a:t>that supports the project</a:t>
            </a:r>
          </a:p>
          <a:p>
            <a:pPr marL="742950" indent="-457200">
              <a:buFont typeface="Arial" panose="020B0604020202020204" pitchFamily="34" charset="0"/>
              <a:buChar char="•"/>
            </a:pPr>
            <a:r>
              <a:rPr lang="en-US" sz="2800" dirty="0"/>
              <a:t>Address </a:t>
            </a:r>
            <a:r>
              <a:rPr lang="en-US" sz="2800" dirty="0" smtClean="0"/>
              <a:t>under </a:t>
            </a:r>
            <a:r>
              <a:rPr lang="en-US" sz="2800" b="1" dirty="0" smtClean="0"/>
              <a:t>Significance</a:t>
            </a:r>
            <a:r>
              <a:rPr lang="en-US" sz="2800" dirty="0" smtClean="0"/>
              <a:t> in the Critique Template</a:t>
            </a:r>
          </a:p>
          <a:p>
            <a:pPr marL="742950" indent="-457200">
              <a:buFont typeface="Arial" panose="020B0604020202020204" pitchFamily="34" charset="0"/>
              <a:buChar char="•"/>
            </a:pPr>
            <a:r>
              <a:rPr lang="en-US" sz="2800" dirty="0" smtClean="0"/>
              <a:t>Addition to the review criteria: “Is there a strong scientific premise?” </a:t>
            </a:r>
          </a:p>
          <a:p>
            <a:pPr marL="742950" indent="-457200">
              <a:buFont typeface="Arial" panose="020B0604020202020204" pitchFamily="34" charset="0"/>
              <a:buChar char="•"/>
            </a:pPr>
            <a:r>
              <a:rPr lang="en-US" sz="2800" dirty="0" smtClean="0"/>
              <a:t>Specifically, has the </a:t>
            </a:r>
            <a:r>
              <a:rPr lang="en-US" sz="2800" dirty="0"/>
              <a:t>applicant:</a:t>
            </a:r>
          </a:p>
          <a:p>
            <a:pPr marL="1554480" lvl="1" indent="-365760">
              <a:buClr>
                <a:srgbClr val="008000"/>
              </a:buClr>
              <a:buFont typeface="Georgia" panose="02040502050405020303" pitchFamily="18" charset="0"/>
              <a:buChar char="▫"/>
            </a:pPr>
            <a:r>
              <a:rPr lang="en-US" sz="2400" b="1" dirty="0">
                <a:solidFill>
                  <a:srgbClr val="FF0000"/>
                </a:solidFill>
              </a:rPr>
              <a:t>Provided sufficient justification for the proposed work?</a:t>
            </a:r>
          </a:p>
          <a:p>
            <a:pPr marL="1554480" lvl="1" indent="-365760">
              <a:buClr>
                <a:srgbClr val="008000"/>
              </a:buClr>
              <a:buFont typeface="Georgia" panose="02040502050405020303" pitchFamily="18" charset="0"/>
              <a:buChar char="▫"/>
            </a:pPr>
            <a:r>
              <a:rPr lang="en-US" sz="2400" b="1" dirty="0">
                <a:solidFill>
                  <a:srgbClr val="FF0000"/>
                </a:solidFill>
              </a:rPr>
              <a:t>Cited appropriate work and/or preliminary data?</a:t>
            </a:r>
          </a:p>
          <a:p>
            <a:pPr marL="1554480" lvl="1" indent="-365760">
              <a:buClr>
                <a:srgbClr val="008000"/>
              </a:buClr>
              <a:buFont typeface="Georgia" panose="02040502050405020303" pitchFamily="18" charset="0"/>
              <a:buChar char="▫"/>
            </a:pPr>
            <a:r>
              <a:rPr lang="en-US" sz="2400" b="1" dirty="0">
                <a:solidFill>
                  <a:srgbClr val="FF0000"/>
                </a:solidFill>
              </a:rPr>
              <a:t>Appropriately identified strengths and weaknesses in prior work in the field?</a:t>
            </a:r>
          </a:p>
          <a:p>
            <a:pPr marL="1554480" lvl="1" indent="-365760">
              <a:buClr>
                <a:srgbClr val="008000"/>
              </a:buClr>
              <a:buFont typeface="Georgia" panose="02040502050405020303" pitchFamily="18" charset="0"/>
              <a:buChar char="▫"/>
            </a:pPr>
            <a:r>
              <a:rPr lang="en-US" sz="2400" b="1" dirty="0" smtClean="0">
                <a:solidFill>
                  <a:srgbClr val="FF0000"/>
                </a:solidFill>
              </a:rPr>
              <a:t>Proposed to fill </a:t>
            </a:r>
            <a:r>
              <a:rPr lang="en-US" sz="2400" b="1" dirty="0">
                <a:solidFill>
                  <a:srgbClr val="FF0000"/>
                </a:solidFill>
              </a:rPr>
              <a:t>a significant gap in the field</a:t>
            </a:r>
            <a:r>
              <a:rPr lang="en-US" sz="2400" b="1" dirty="0" smtClean="0">
                <a:solidFill>
                  <a:srgbClr val="FF0000"/>
                </a:solidFill>
              </a:rPr>
              <a:t>?</a:t>
            </a:r>
          </a:p>
          <a:p>
            <a:pPr marL="1554480" lvl="1" indent="-365760">
              <a:buClr>
                <a:srgbClr val="008000"/>
              </a:buClr>
              <a:buFont typeface="Georgia" panose="02040502050405020303" pitchFamily="18" charset="0"/>
              <a:buChar char="▫"/>
            </a:pPr>
            <a:r>
              <a:rPr lang="en-US" sz="2400" b="1" dirty="0" smtClean="0">
                <a:solidFill>
                  <a:srgbClr val="FF0000"/>
                </a:solidFill>
              </a:rPr>
              <a:t>OR has the applicant explained why this is not possible so far</a:t>
            </a:r>
            <a:r>
              <a:rPr lang="en-US" sz="2400" b="1" dirty="0" smtClean="0"/>
              <a:t>?</a:t>
            </a:r>
          </a:p>
        </p:txBody>
      </p:sp>
    </p:spTree>
    <p:custDataLst>
      <p:tags r:id="rId1"/>
    </p:custDataLst>
    <p:extLst>
      <p:ext uri="{BB962C8B-B14F-4D97-AF65-F5344CB8AC3E}">
        <p14:creationId xmlns:p14="http://schemas.microsoft.com/office/powerpoint/2010/main" val="233317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567" y="152400"/>
            <a:ext cx="9729537" cy="930442"/>
          </a:xfrm>
        </p:spPr>
        <p:txBody>
          <a:bodyPr>
            <a:noAutofit/>
          </a:bodyPr>
          <a:lstStyle/>
          <a:p>
            <a:pPr algn="ctr"/>
            <a:r>
              <a:rPr lang="en-US" sz="4000" b="1" dirty="0">
                <a:solidFill>
                  <a:srgbClr val="7030A0"/>
                </a:solidFill>
              </a:rPr>
              <a:t>Scientific Rigor</a:t>
            </a:r>
            <a:r>
              <a:rPr lang="en-US" sz="3600" b="1" dirty="0"/>
              <a:t>: </a:t>
            </a:r>
            <a:r>
              <a:rPr lang="en-US" sz="3600" b="1" dirty="0" smtClean="0"/>
              <a:t>Guidance </a:t>
            </a:r>
            <a:r>
              <a:rPr lang="en-US" sz="3600" b="1" dirty="0"/>
              <a:t>for Reviewers</a:t>
            </a:r>
          </a:p>
        </p:txBody>
      </p:sp>
      <p:sp>
        <p:nvSpPr>
          <p:cNvPr id="3" name="Content Placeholder 2"/>
          <p:cNvSpPr>
            <a:spLocks noGrp="1"/>
          </p:cNvSpPr>
          <p:nvPr>
            <p:ph idx="1"/>
          </p:nvPr>
        </p:nvSpPr>
        <p:spPr>
          <a:xfrm>
            <a:off x="1050757" y="1082842"/>
            <a:ext cx="10287803" cy="5622758"/>
          </a:xfrm>
        </p:spPr>
        <p:txBody>
          <a:bodyPr>
            <a:normAutofit fontScale="92500" lnSpcReduction="10000"/>
          </a:bodyPr>
          <a:lstStyle/>
          <a:p>
            <a:pPr marL="0" indent="0">
              <a:spcBef>
                <a:spcPts val="0"/>
              </a:spcBef>
              <a:buClr>
                <a:schemeClr val="tx1"/>
              </a:buClr>
              <a:buNone/>
            </a:pPr>
            <a:r>
              <a:rPr lang="en-US" b="1" dirty="0" smtClean="0"/>
              <a:t>GOAL: </a:t>
            </a:r>
            <a:r>
              <a:rPr lang="en-US" dirty="0" smtClean="0"/>
              <a:t>Ensure a strict application of scientific methods that support robust and unbiased design, analysis, interpretation, and reporting of results, and sufficient information for the study to be assessed and reproduced.  Give careful consideration to the methods and issues that matter in your field.</a:t>
            </a:r>
          </a:p>
          <a:p>
            <a:pPr marL="0" indent="0">
              <a:spcBef>
                <a:spcPts val="0"/>
              </a:spcBef>
              <a:buClr>
                <a:schemeClr val="tx1"/>
              </a:buClr>
              <a:buNone/>
            </a:pPr>
            <a:endParaRPr lang="en-US" sz="1400" dirty="0" smtClean="0"/>
          </a:p>
          <a:p>
            <a:pPr>
              <a:spcBef>
                <a:spcPts val="0"/>
              </a:spcBef>
              <a:buClr>
                <a:schemeClr val="tx1"/>
              </a:buClr>
            </a:pPr>
            <a:r>
              <a:rPr lang="en-US" dirty="0" smtClean="0"/>
              <a:t>Pertains to the proposed research</a:t>
            </a:r>
          </a:p>
          <a:p>
            <a:pPr>
              <a:spcBef>
                <a:spcPts val="0"/>
              </a:spcBef>
              <a:buClr>
                <a:schemeClr val="tx1"/>
              </a:buClr>
            </a:pPr>
            <a:r>
              <a:rPr lang="en-US" dirty="0"/>
              <a:t>Address </a:t>
            </a:r>
            <a:r>
              <a:rPr lang="en-US" dirty="0" smtClean="0"/>
              <a:t>under </a:t>
            </a:r>
            <a:r>
              <a:rPr lang="en-US" b="1" dirty="0" smtClean="0"/>
              <a:t>Approach</a:t>
            </a:r>
            <a:r>
              <a:rPr lang="en-US" dirty="0" smtClean="0"/>
              <a:t> in the Critique Template</a:t>
            </a:r>
            <a:endParaRPr lang="en-US" dirty="0"/>
          </a:p>
          <a:p>
            <a:pPr>
              <a:spcBef>
                <a:spcPts val="0"/>
              </a:spcBef>
              <a:buClr>
                <a:schemeClr val="tx1"/>
              </a:buClr>
            </a:pPr>
            <a:r>
              <a:rPr lang="en-US" dirty="0" smtClean="0"/>
              <a:t>Addition to review criteria: Are there “strategies to ensure </a:t>
            </a:r>
            <a:r>
              <a:rPr lang="en-US" dirty="0"/>
              <a:t>a robust and unbiased </a:t>
            </a:r>
            <a:r>
              <a:rPr lang="en-US" dirty="0" smtClean="0"/>
              <a:t>approach, as appropriate for the work proposed?”</a:t>
            </a:r>
            <a:endParaRPr lang="en-US" dirty="0"/>
          </a:p>
          <a:p>
            <a:pPr>
              <a:spcBef>
                <a:spcPts val="0"/>
              </a:spcBef>
              <a:buClr>
                <a:schemeClr val="tx1"/>
              </a:buClr>
            </a:pPr>
            <a:r>
              <a:rPr lang="en-US" dirty="0" smtClean="0"/>
              <a:t>Possible considerations, if appropriate for the scientific field and research question, include plans for:</a:t>
            </a:r>
          </a:p>
          <a:p>
            <a:pPr lvl="1">
              <a:spcBef>
                <a:spcPts val="0"/>
              </a:spcBef>
              <a:buClr>
                <a:schemeClr val="tx1"/>
              </a:buClr>
            </a:pPr>
            <a:r>
              <a:rPr lang="en-US" b="1" dirty="0" smtClean="0">
                <a:solidFill>
                  <a:srgbClr val="FF0000"/>
                </a:solidFill>
              </a:rPr>
              <a:t>methods / techniques</a:t>
            </a:r>
            <a:endParaRPr lang="en-US" dirty="0" smtClean="0"/>
          </a:p>
          <a:p>
            <a:pPr lvl="1">
              <a:spcBef>
                <a:spcPts val="0"/>
              </a:spcBef>
              <a:buFont typeface="Georgia" panose="02040502050405020303" pitchFamily="18" charset="0"/>
              <a:buChar char="▫"/>
            </a:pPr>
            <a:r>
              <a:rPr lang="en-US" b="1" dirty="0">
                <a:solidFill>
                  <a:srgbClr val="FF0000"/>
                </a:solidFill>
              </a:rPr>
              <a:t>determining group </a:t>
            </a:r>
            <a:r>
              <a:rPr lang="en-US" b="1" dirty="0" smtClean="0">
                <a:solidFill>
                  <a:srgbClr val="FF0000"/>
                </a:solidFill>
              </a:rPr>
              <a:t>sizes</a:t>
            </a:r>
          </a:p>
          <a:p>
            <a:pPr lvl="1">
              <a:spcBef>
                <a:spcPts val="0"/>
              </a:spcBef>
              <a:buFont typeface="Georgia" panose="02040502050405020303" pitchFamily="18" charset="0"/>
              <a:buChar char="▫"/>
            </a:pPr>
            <a:r>
              <a:rPr lang="en-US" b="1" dirty="0" smtClean="0">
                <a:solidFill>
                  <a:srgbClr val="FF0000"/>
                </a:solidFill>
              </a:rPr>
              <a:t>analyzing </a:t>
            </a:r>
            <a:r>
              <a:rPr lang="en-US" b="1" dirty="0">
                <a:solidFill>
                  <a:srgbClr val="FF0000"/>
                </a:solidFill>
              </a:rPr>
              <a:t>anticipated </a:t>
            </a:r>
            <a:r>
              <a:rPr lang="en-US" b="1" dirty="0" smtClean="0">
                <a:solidFill>
                  <a:srgbClr val="FF0000"/>
                </a:solidFill>
              </a:rPr>
              <a:t>results</a:t>
            </a:r>
          </a:p>
          <a:p>
            <a:pPr lvl="1">
              <a:spcBef>
                <a:spcPts val="0"/>
              </a:spcBef>
              <a:buFont typeface="Georgia" panose="02040502050405020303" pitchFamily="18" charset="0"/>
              <a:buChar char="▫"/>
            </a:pPr>
            <a:r>
              <a:rPr lang="en-US" b="1" dirty="0" smtClean="0">
                <a:solidFill>
                  <a:srgbClr val="FF0000"/>
                </a:solidFill>
              </a:rPr>
              <a:t>reducing bias, proper controls</a:t>
            </a:r>
          </a:p>
          <a:p>
            <a:pPr lvl="1">
              <a:spcBef>
                <a:spcPts val="0"/>
              </a:spcBef>
              <a:buFont typeface="Georgia" panose="02040502050405020303" pitchFamily="18" charset="0"/>
              <a:buChar char="▫"/>
            </a:pPr>
            <a:r>
              <a:rPr lang="en-US" b="1" dirty="0" smtClean="0">
                <a:solidFill>
                  <a:srgbClr val="FF0000"/>
                </a:solidFill>
              </a:rPr>
              <a:t>ensuring </a:t>
            </a:r>
            <a:r>
              <a:rPr lang="en-US" b="1" dirty="0">
                <a:solidFill>
                  <a:srgbClr val="FF0000"/>
                </a:solidFill>
              </a:rPr>
              <a:t>independent and blinded </a:t>
            </a:r>
            <a:r>
              <a:rPr lang="en-US" b="1" dirty="0" smtClean="0">
                <a:solidFill>
                  <a:srgbClr val="FF0000"/>
                </a:solidFill>
              </a:rPr>
              <a:t>measurements</a:t>
            </a:r>
          </a:p>
          <a:p>
            <a:pPr lvl="1">
              <a:spcBef>
                <a:spcPts val="0"/>
              </a:spcBef>
              <a:buFont typeface="Georgia" panose="02040502050405020303" pitchFamily="18" charset="0"/>
              <a:buChar char="▫"/>
            </a:pPr>
            <a:r>
              <a:rPr lang="en-US" b="1" dirty="0" smtClean="0">
                <a:solidFill>
                  <a:srgbClr val="FF0000"/>
                </a:solidFill>
              </a:rPr>
              <a:t>improving </a:t>
            </a:r>
            <a:r>
              <a:rPr lang="en-US" b="1" dirty="0">
                <a:solidFill>
                  <a:srgbClr val="FF0000"/>
                </a:solidFill>
              </a:rPr>
              <a:t>precision and reducing </a:t>
            </a:r>
            <a:r>
              <a:rPr lang="en-US" b="1" dirty="0" smtClean="0">
                <a:solidFill>
                  <a:srgbClr val="FF0000"/>
                </a:solidFill>
              </a:rPr>
              <a:t>variability</a:t>
            </a:r>
          </a:p>
          <a:p>
            <a:pPr lvl="1">
              <a:spcBef>
                <a:spcPts val="0"/>
              </a:spcBef>
              <a:buFont typeface="Georgia" panose="02040502050405020303" pitchFamily="18" charset="0"/>
              <a:buChar char="▫"/>
            </a:pPr>
            <a:r>
              <a:rPr lang="en-US" b="1" dirty="0" smtClean="0">
                <a:solidFill>
                  <a:srgbClr val="FF0000"/>
                </a:solidFill>
              </a:rPr>
              <a:t>including </a:t>
            </a:r>
            <a:r>
              <a:rPr lang="en-US" b="1" dirty="0">
                <a:solidFill>
                  <a:srgbClr val="FF0000"/>
                </a:solidFill>
              </a:rPr>
              <a:t>or excluding research </a:t>
            </a:r>
            <a:r>
              <a:rPr lang="en-US" b="1" dirty="0" smtClean="0">
                <a:solidFill>
                  <a:srgbClr val="FF0000"/>
                </a:solidFill>
              </a:rPr>
              <a:t>subjects</a:t>
            </a:r>
          </a:p>
          <a:p>
            <a:pPr lvl="1">
              <a:spcBef>
                <a:spcPts val="0"/>
              </a:spcBef>
              <a:buFont typeface="Georgia" panose="02040502050405020303" pitchFamily="18" charset="0"/>
              <a:buChar char="▫"/>
            </a:pPr>
            <a:r>
              <a:rPr lang="en-US" b="1" dirty="0" smtClean="0">
                <a:solidFill>
                  <a:srgbClr val="FF0000"/>
                </a:solidFill>
              </a:rPr>
              <a:t>managing </a:t>
            </a:r>
            <a:r>
              <a:rPr lang="en-US" b="1" dirty="0">
                <a:solidFill>
                  <a:srgbClr val="FF0000"/>
                </a:solidFill>
              </a:rPr>
              <a:t>missing </a:t>
            </a:r>
            <a:r>
              <a:rPr lang="en-US" b="1" dirty="0" smtClean="0">
                <a:solidFill>
                  <a:srgbClr val="FF0000"/>
                </a:solidFill>
              </a:rPr>
              <a:t>data</a:t>
            </a:r>
            <a:endParaRPr lang="en-US" b="1" dirty="0">
              <a:solidFill>
                <a:srgbClr val="FF0000"/>
              </a:solidFill>
            </a:endParaRPr>
          </a:p>
        </p:txBody>
      </p:sp>
    </p:spTree>
    <p:custDataLst>
      <p:tags r:id="rId1"/>
    </p:custDataLst>
    <p:extLst>
      <p:ext uri="{BB962C8B-B14F-4D97-AF65-F5344CB8AC3E}">
        <p14:creationId xmlns:p14="http://schemas.microsoft.com/office/powerpoint/2010/main" val="2046484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299"/>
            <a:ext cx="10808368" cy="1066800"/>
          </a:xfrm>
        </p:spPr>
        <p:txBody>
          <a:bodyPr>
            <a:normAutofit fontScale="90000"/>
          </a:bodyPr>
          <a:lstStyle/>
          <a:p>
            <a:r>
              <a:rPr lang="en-US" b="1" dirty="0" smtClean="0">
                <a:solidFill>
                  <a:srgbClr val="7030A0"/>
                </a:solidFill>
              </a:rPr>
              <a:t>Relevant Biological Variables</a:t>
            </a:r>
            <a:r>
              <a:rPr lang="en-US" b="1" dirty="0" smtClean="0"/>
              <a:t>: Guidance for Reviewers</a:t>
            </a:r>
            <a:endParaRPr lang="en-US" b="1" dirty="0"/>
          </a:p>
        </p:txBody>
      </p:sp>
      <p:sp>
        <p:nvSpPr>
          <p:cNvPr id="3" name="Content Placeholder 2"/>
          <p:cNvSpPr>
            <a:spLocks noGrp="1"/>
          </p:cNvSpPr>
          <p:nvPr>
            <p:ph idx="1"/>
          </p:nvPr>
        </p:nvSpPr>
        <p:spPr>
          <a:xfrm>
            <a:off x="739833" y="1543917"/>
            <a:ext cx="10821785" cy="4687615"/>
          </a:xfrm>
        </p:spPr>
        <p:txBody>
          <a:bodyPr>
            <a:normAutofit fontScale="77500" lnSpcReduction="20000"/>
          </a:bodyPr>
          <a:lstStyle/>
          <a:p>
            <a:pPr marL="0" indent="0">
              <a:spcBef>
                <a:spcPts val="0"/>
              </a:spcBef>
              <a:buClr>
                <a:schemeClr val="tx1"/>
              </a:buClr>
              <a:buNone/>
            </a:pPr>
            <a:r>
              <a:rPr lang="en-US" b="1" dirty="0" smtClean="0"/>
              <a:t>GOAL: </a:t>
            </a:r>
            <a:r>
              <a:rPr lang="en-US" dirty="0" smtClean="0"/>
              <a:t>Ensure that the research accounts for sex and other relevant biological variables in developing research questions and study designs.  The ways in which sex and other biological variables need to be accounted for will differ across research questions and fields of study.</a:t>
            </a:r>
          </a:p>
          <a:p>
            <a:pPr marL="0" indent="0">
              <a:spcBef>
                <a:spcPts val="0"/>
              </a:spcBef>
              <a:buClr>
                <a:schemeClr val="tx1"/>
              </a:buClr>
              <a:buNone/>
            </a:pPr>
            <a:endParaRPr lang="en-US" sz="1500" dirty="0" smtClean="0"/>
          </a:p>
          <a:p>
            <a:pPr>
              <a:spcBef>
                <a:spcPts val="0"/>
              </a:spcBef>
              <a:buClr>
                <a:schemeClr val="tx1"/>
              </a:buClr>
            </a:pPr>
            <a:r>
              <a:rPr lang="en-US" dirty="0" smtClean="0"/>
              <a:t>Pertains </a:t>
            </a:r>
            <a:r>
              <a:rPr lang="en-US" dirty="0"/>
              <a:t>to the </a:t>
            </a:r>
            <a:r>
              <a:rPr lang="en-US" b="1" dirty="0"/>
              <a:t>proposed </a:t>
            </a:r>
            <a:r>
              <a:rPr lang="en-US" b="1" dirty="0" smtClean="0"/>
              <a:t>research</a:t>
            </a:r>
          </a:p>
          <a:p>
            <a:pPr>
              <a:spcBef>
                <a:spcPts val="0"/>
              </a:spcBef>
              <a:buClr>
                <a:schemeClr val="tx1"/>
              </a:buClr>
            </a:pPr>
            <a:r>
              <a:rPr lang="en-US" dirty="0" smtClean="0"/>
              <a:t>Applies to studies in vertebrate animals and/or human subjects</a:t>
            </a:r>
            <a:endParaRPr lang="en-US" dirty="0"/>
          </a:p>
          <a:p>
            <a:pPr>
              <a:spcBef>
                <a:spcPts val="0"/>
              </a:spcBef>
              <a:buClr>
                <a:schemeClr val="tx1"/>
              </a:buClr>
            </a:pPr>
            <a:r>
              <a:rPr lang="en-US" dirty="0"/>
              <a:t>Address in </a:t>
            </a:r>
            <a:r>
              <a:rPr lang="en-US" b="1" dirty="0"/>
              <a:t>Approach</a:t>
            </a:r>
            <a:r>
              <a:rPr lang="en-US" dirty="0"/>
              <a:t> </a:t>
            </a:r>
            <a:r>
              <a:rPr lang="en-US" dirty="0" smtClean="0"/>
              <a:t>in the Critique Template</a:t>
            </a:r>
          </a:p>
          <a:p>
            <a:pPr>
              <a:spcBef>
                <a:spcPts val="0"/>
              </a:spcBef>
              <a:buClr>
                <a:schemeClr val="tx1"/>
              </a:buClr>
            </a:pPr>
            <a:r>
              <a:rPr lang="en-US" dirty="0" smtClean="0"/>
              <a:t>Addition </a:t>
            </a:r>
            <a:r>
              <a:rPr lang="en-US" dirty="0"/>
              <a:t>to review criteria: </a:t>
            </a:r>
            <a:r>
              <a:rPr lang="en-US" dirty="0" smtClean="0"/>
              <a:t>Are there “adequate plans </a:t>
            </a:r>
            <a:r>
              <a:rPr lang="en-US" dirty="0"/>
              <a:t>to address relevant biological variables </a:t>
            </a:r>
            <a:r>
              <a:rPr lang="en-US" dirty="0" smtClean="0"/>
              <a:t>for </a:t>
            </a:r>
            <a:r>
              <a:rPr lang="en-US" dirty="0"/>
              <a:t>studies in vertebrate animals or human subjects</a:t>
            </a:r>
            <a:r>
              <a:rPr lang="en-US" dirty="0" smtClean="0"/>
              <a:t>?”</a:t>
            </a:r>
          </a:p>
          <a:p>
            <a:pPr>
              <a:spcBef>
                <a:spcPts val="0"/>
              </a:spcBef>
              <a:buClr>
                <a:schemeClr val="tx1"/>
              </a:buClr>
            </a:pPr>
            <a:r>
              <a:rPr lang="en-US" dirty="0"/>
              <a:t>Consideration of sex is required in all studies involving human subjects or vertebrate </a:t>
            </a:r>
            <a:r>
              <a:rPr lang="en-US" dirty="0" smtClean="0"/>
              <a:t>animals (see next slide).  </a:t>
            </a:r>
            <a:endParaRPr lang="en-US" dirty="0"/>
          </a:p>
          <a:p>
            <a:pPr>
              <a:spcBef>
                <a:spcPts val="0"/>
              </a:spcBef>
              <a:buClr>
                <a:schemeClr val="tx1"/>
              </a:buClr>
            </a:pPr>
            <a:r>
              <a:rPr lang="en-US" dirty="0" smtClean="0"/>
              <a:t>Specific considerations to assess include:</a:t>
            </a:r>
          </a:p>
          <a:p>
            <a:pPr lvl="1">
              <a:buFont typeface="Georgia" panose="02040502050405020303" pitchFamily="18" charset="0"/>
              <a:buChar char="▫"/>
            </a:pPr>
            <a:r>
              <a:rPr lang="en-US" sz="2800" b="1" dirty="0">
                <a:solidFill>
                  <a:srgbClr val="FF0000"/>
                </a:solidFill>
              </a:rPr>
              <a:t>Applies broadly to all biological variables relevant to the research such as sex, age, source, weight, or genetic strain.) </a:t>
            </a:r>
            <a:endParaRPr lang="en-US" sz="2800" b="1" dirty="0" smtClean="0">
              <a:solidFill>
                <a:srgbClr val="FF0000"/>
              </a:solidFill>
            </a:endParaRPr>
          </a:p>
          <a:p>
            <a:pPr lvl="1">
              <a:buFont typeface="Georgia" panose="02040502050405020303" pitchFamily="18" charset="0"/>
              <a:buChar char="▫"/>
            </a:pPr>
            <a:r>
              <a:rPr lang="en-US" sz="2800" b="1" dirty="0" smtClean="0">
                <a:solidFill>
                  <a:srgbClr val="FF0000"/>
                </a:solidFill>
              </a:rPr>
              <a:t>Has </a:t>
            </a:r>
            <a:r>
              <a:rPr lang="en-US" sz="2800" b="1" dirty="0">
                <a:solidFill>
                  <a:srgbClr val="FF0000"/>
                </a:solidFill>
              </a:rPr>
              <a:t>the applicant considered biological variables, such as sex, that are relevant to the experimental design</a:t>
            </a:r>
            <a:r>
              <a:rPr lang="en-US" sz="2800" b="1" dirty="0" smtClean="0">
                <a:solidFill>
                  <a:srgbClr val="FF0000"/>
                </a:solidFill>
              </a:rPr>
              <a:t>?  If not, is this justified?</a:t>
            </a:r>
            <a:endParaRPr lang="en-US" sz="2800" b="1" dirty="0">
              <a:solidFill>
                <a:srgbClr val="FF0000"/>
              </a:solidFill>
            </a:endParaRPr>
          </a:p>
          <a:p>
            <a:pPr lvl="1">
              <a:buFont typeface="Georgia" panose="02040502050405020303" pitchFamily="18" charset="0"/>
              <a:buChar char="▫"/>
            </a:pPr>
            <a:r>
              <a:rPr lang="en-US" sz="2800" b="1" dirty="0" smtClean="0">
                <a:solidFill>
                  <a:srgbClr val="FF0000"/>
                </a:solidFill>
              </a:rPr>
              <a:t>Will </a:t>
            </a:r>
            <a:r>
              <a:rPr lang="en-US" sz="2800" b="1" dirty="0">
                <a:solidFill>
                  <a:srgbClr val="FF0000"/>
                </a:solidFill>
              </a:rPr>
              <a:t>relevant biological variables be controlled or factored into the study design </a:t>
            </a:r>
            <a:r>
              <a:rPr lang="en-US" sz="2800" b="1" dirty="0" smtClean="0">
                <a:solidFill>
                  <a:srgbClr val="FF0000"/>
                </a:solidFill>
              </a:rPr>
              <a:t>appropriately?  If not, is this justified?</a:t>
            </a:r>
          </a:p>
          <a:p>
            <a:pPr marL="457200" lvl="1" indent="0">
              <a:buNone/>
            </a:pPr>
            <a:endParaRPr lang="en-US" b="1" dirty="0" smtClean="0">
              <a:solidFill>
                <a:srgbClr val="FF0000"/>
              </a:solidFill>
            </a:endParaRPr>
          </a:p>
          <a:p>
            <a:pPr>
              <a:buFont typeface="Georgia" panose="02040502050405020303" pitchFamily="18" charset="0"/>
              <a:buChar char="▫"/>
            </a:pPr>
            <a:endParaRPr lang="en-US" sz="3200" dirty="0" smtClean="0">
              <a:solidFill>
                <a:srgbClr val="237B1F"/>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85FA2A88-A685-4D86-9479-08DE1FF17502}"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98479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512" y="205047"/>
            <a:ext cx="10808368" cy="1066800"/>
          </a:xfrm>
        </p:spPr>
        <p:txBody>
          <a:bodyPr>
            <a:normAutofit/>
          </a:bodyPr>
          <a:lstStyle/>
          <a:p>
            <a:pPr algn="ctr"/>
            <a:r>
              <a:rPr lang="en-US" b="1" dirty="0" smtClean="0"/>
              <a:t>Sex as a Biological Variable (SABV)</a:t>
            </a:r>
            <a:endParaRPr lang="en-US" b="1" dirty="0"/>
          </a:p>
        </p:txBody>
      </p:sp>
      <p:sp>
        <p:nvSpPr>
          <p:cNvPr id="3" name="Content Placeholder 2"/>
          <p:cNvSpPr>
            <a:spLocks noGrp="1"/>
          </p:cNvSpPr>
          <p:nvPr>
            <p:ph idx="1"/>
          </p:nvPr>
        </p:nvSpPr>
        <p:spPr>
          <a:xfrm>
            <a:off x="648393" y="989215"/>
            <a:ext cx="10939549" cy="5242317"/>
          </a:xfrm>
        </p:spPr>
        <p:txBody>
          <a:bodyPr>
            <a:normAutofit fontScale="25000" lnSpcReduction="20000"/>
          </a:bodyPr>
          <a:lstStyle/>
          <a:p>
            <a:pPr marL="0" indent="0">
              <a:spcBef>
                <a:spcPts val="0"/>
              </a:spcBef>
              <a:buClr>
                <a:schemeClr val="tx1"/>
              </a:buClr>
              <a:buNone/>
            </a:pPr>
            <a:endParaRPr lang="en-US" sz="5500" dirty="0" smtClean="0"/>
          </a:p>
          <a:p>
            <a:pPr marL="0" indent="0">
              <a:lnSpc>
                <a:spcPct val="120000"/>
              </a:lnSpc>
              <a:spcBef>
                <a:spcPts val="0"/>
              </a:spcBef>
              <a:buClr>
                <a:schemeClr val="tx1"/>
              </a:buClr>
              <a:buNone/>
            </a:pPr>
            <a:r>
              <a:rPr lang="en-US" sz="9600" dirty="0" smtClean="0">
                <a:hlinkClick r:id="rId3"/>
              </a:rPr>
              <a:t>Consideration of sex</a:t>
            </a:r>
            <a:r>
              <a:rPr lang="en-US" sz="9600" dirty="0" smtClean="0"/>
              <a:t>, included under the umbrella of “Relevant Biological Variables”, is required in all studies involving human subjects or vertebrate animals.</a:t>
            </a:r>
          </a:p>
          <a:p>
            <a:pPr marL="0" indent="0">
              <a:lnSpc>
                <a:spcPct val="120000"/>
              </a:lnSpc>
              <a:spcBef>
                <a:spcPts val="0"/>
              </a:spcBef>
              <a:buClr>
                <a:schemeClr val="tx1"/>
              </a:buClr>
              <a:buNone/>
            </a:pPr>
            <a:endParaRPr lang="en-US" sz="7200" dirty="0"/>
          </a:p>
          <a:p>
            <a:pPr marL="0" indent="0">
              <a:lnSpc>
                <a:spcPct val="120000"/>
              </a:lnSpc>
              <a:spcBef>
                <a:spcPts val="0"/>
              </a:spcBef>
              <a:buClr>
                <a:schemeClr val="tx1"/>
              </a:buClr>
              <a:buNone/>
            </a:pPr>
            <a:r>
              <a:rPr lang="en-US" sz="7200" dirty="0" smtClean="0"/>
              <a:t>NIH expectations for applicants: </a:t>
            </a:r>
          </a:p>
          <a:p>
            <a:pPr marL="457200" indent="-457200">
              <a:lnSpc>
                <a:spcPct val="120000"/>
              </a:lnSpc>
              <a:spcBef>
                <a:spcPts val="0"/>
              </a:spcBef>
            </a:pPr>
            <a:r>
              <a:rPr lang="en-US" sz="7200" dirty="0"/>
              <a:t>If little is known about sex differences, the application should include both sexes.</a:t>
            </a:r>
          </a:p>
          <a:p>
            <a:pPr marL="914400" lvl="1" indent="-457200">
              <a:lnSpc>
                <a:spcPct val="120000"/>
              </a:lnSpc>
              <a:spcBef>
                <a:spcPts val="0"/>
              </a:spcBef>
              <a:buFont typeface="Georgia" panose="02040502050405020303" pitchFamily="18" charset="0"/>
              <a:buChar char="▫"/>
            </a:pPr>
            <a:r>
              <a:rPr lang="en-US" sz="7200" dirty="0"/>
              <a:t>Sufficient numbers should be provided to inform the presence or absence of sex differences. </a:t>
            </a:r>
            <a:r>
              <a:rPr lang="en-US" sz="7200" dirty="0" smtClean="0"/>
              <a:t> Statistically powered comparisons between sexes may not be warranted.</a:t>
            </a:r>
          </a:p>
          <a:p>
            <a:pPr marL="914400" lvl="1" indent="-457200">
              <a:lnSpc>
                <a:spcPct val="120000"/>
              </a:lnSpc>
              <a:spcBef>
                <a:spcPts val="0"/>
              </a:spcBef>
              <a:buFont typeface="Georgia" panose="02040502050405020303" pitchFamily="18" charset="0"/>
              <a:buChar char="▫"/>
            </a:pPr>
            <a:r>
              <a:rPr lang="en-US" sz="7200" dirty="0"/>
              <a:t>Specific hypotheses about sex differences may not be possible.</a:t>
            </a:r>
          </a:p>
          <a:p>
            <a:pPr marL="914400" lvl="1" indent="-457200">
              <a:lnSpc>
                <a:spcPct val="120000"/>
              </a:lnSpc>
              <a:spcBef>
                <a:spcPts val="0"/>
              </a:spcBef>
              <a:buFont typeface="Georgia" panose="02040502050405020303" pitchFamily="18" charset="0"/>
              <a:buChar char="▫"/>
            </a:pPr>
            <a:r>
              <a:rPr lang="en-US" sz="7200" dirty="0" smtClean="0"/>
              <a:t>Findings </a:t>
            </a:r>
            <a:r>
              <a:rPr lang="en-US" sz="7200" dirty="0"/>
              <a:t>should be reported separately by sex in progress reports and publications.</a:t>
            </a:r>
          </a:p>
          <a:p>
            <a:pPr marL="457200" indent="-457200">
              <a:lnSpc>
                <a:spcPct val="120000"/>
              </a:lnSpc>
              <a:spcBef>
                <a:spcPts val="0"/>
              </a:spcBef>
            </a:pPr>
            <a:r>
              <a:rPr lang="en-US" sz="7200" dirty="0" smtClean="0"/>
              <a:t>If </a:t>
            </a:r>
            <a:r>
              <a:rPr lang="en-US" sz="7200" dirty="0"/>
              <a:t>sex differences are known not to </a:t>
            </a:r>
            <a:r>
              <a:rPr lang="en-US" sz="7200" dirty="0" smtClean="0"/>
              <a:t>exist, a </a:t>
            </a:r>
            <a:r>
              <a:rPr lang="en-US" sz="7200" dirty="0"/>
              <a:t>strong justification should be provided if the application proposes to study one sex</a:t>
            </a:r>
            <a:r>
              <a:rPr lang="en-US" sz="7200" dirty="0" smtClean="0"/>
              <a:t>.</a:t>
            </a:r>
          </a:p>
          <a:p>
            <a:pPr marL="457200" indent="-457200">
              <a:lnSpc>
                <a:spcPct val="120000"/>
              </a:lnSpc>
              <a:spcBef>
                <a:spcPts val="0"/>
              </a:spcBef>
            </a:pPr>
            <a:r>
              <a:rPr lang="en-US" sz="7200" dirty="0" smtClean="0"/>
              <a:t>If </a:t>
            </a:r>
            <a:r>
              <a:rPr lang="en-US" sz="7200" dirty="0"/>
              <a:t>sex differences are known, experiments should be designed with appropriate group sizes to detect sex differences. </a:t>
            </a:r>
          </a:p>
          <a:p>
            <a:pPr marL="914400" lvl="1" indent="-457200">
              <a:lnSpc>
                <a:spcPct val="120000"/>
              </a:lnSpc>
              <a:buFont typeface="Georgia" panose="02040502050405020303" pitchFamily="18" charset="0"/>
              <a:buChar char="▫"/>
            </a:pPr>
            <a:endParaRPr lang="en-US" sz="7200" dirty="0"/>
          </a:p>
          <a:p>
            <a:pPr marL="0" indent="0">
              <a:lnSpc>
                <a:spcPct val="120000"/>
              </a:lnSpc>
              <a:spcBef>
                <a:spcPts val="0"/>
              </a:spcBef>
              <a:buClr>
                <a:schemeClr val="tx1"/>
              </a:buClr>
              <a:buNone/>
            </a:pPr>
            <a:r>
              <a:rPr lang="en-US" sz="7200" dirty="0" smtClean="0"/>
              <a:t>NIH expectations for reviewers:</a:t>
            </a:r>
          </a:p>
          <a:p>
            <a:pPr>
              <a:lnSpc>
                <a:spcPct val="120000"/>
              </a:lnSpc>
              <a:spcBef>
                <a:spcPts val="0"/>
              </a:spcBef>
              <a:buClr>
                <a:schemeClr val="tx1"/>
              </a:buClr>
            </a:pPr>
            <a:r>
              <a:rPr lang="en-US" sz="7200" dirty="0" smtClean="0"/>
              <a:t>As </a:t>
            </a:r>
            <a:r>
              <a:rPr lang="en-US" sz="7200" dirty="0"/>
              <a:t>part of the Consideration of Relevant Biological </a:t>
            </a:r>
            <a:r>
              <a:rPr lang="en-US" sz="7200" dirty="0" smtClean="0"/>
              <a:t>Variables, assess whether the plans to address sex as a biological variable are adequate (for </a:t>
            </a:r>
            <a:r>
              <a:rPr lang="en-US" sz="7200" dirty="0"/>
              <a:t>studies in vertebrate animals or human </a:t>
            </a:r>
            <a:r>
              <a:rPr lang="en-US" sz="7200" dirty="0" smtClean="0"/>
              <a:t>subjects).  </a:t>
            </a:r>
          </a:p>
          <a:p>
            <a:pPr>
              <a:lnSpc>
                <a:spcPct val="120000"/>
              </a:lnSpc>
              <a:spcBef>
                <a:spcPts val="0"/>
              </a:spcBef>
              <a:buClr>
                <a:schemeClr val="tx1"/>
              </a:buClr>
            </a:pPr>
            <a:r>
              <a:rPr lang="en-US" sz="7200" dirty="0" smtClean="0"/>
              <a:t>If the study involves only one sex, is this justified scientifically?</a:t>
            </a:r>
          </a:p>
          <a:p>
            <a:pPr>
              <a:lnSpc>
                <a:spcPct val="120000"/>
              </a:lnSpc>
              <a:spcBef>
                <a:spcPts val="0"/>
              </a:spcBef>
              <a:buClr>
                <a:schemeClr val="tx1"/>
              </a:buClr>
            </a:pPr>
            <a:r>
              <a:rPr lang="en-US" sz="7200" dirty="0"/>
              <a:t>Assess </a:t>
            </a:r>
            <a:r>
              <a:rPr lang="en-US" sz="7200" dirty="0" smtClean="0"/>
              <a:t>within </a:t>
            </a:r>
            <a:r>
              <a:rPr lang="en-US" sz="7200" dirty="0"/>
              <a:t>the context of the research question and current scientific knowledge</a:t>
            </a:r>
            <a:r>
              <a:rPr lang="en-US" sz="7200" dirty="0" smtClean="0"/>
              <a:t>.</a:t>
            </a:r>
            <a:endParaRPr lang="en-US" sz="720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85FA2A88-A685-4D86-9479-08DE1FF17502}"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407020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1"/>
          <p:cNvSpPr txBox="1">
            <a:spLocks/>
          </p:cNvSpPr>
          <p:nvPr/>
        </p:nvSpPr>
        <p:spPr>
          <a:xfrm>
            <a:off x="1149531" y="1373738"/>
            <a:ext cx="9815248" cy="480063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400" b="1" dirty="0" smtClean="0"/>
              <a:t>GOAL: </a:t>
            </a:r>
            <a:r>
              <a:rPr lang="en-US" sz="3400" dirty="0" smtClean="0"/>
              <a:t>Ensure processes are in place to identify and regularly validate key resources used in their research and avoid unreliable research as a result of misidentified or contaminated resources.</a:t>
            </a:r>
          </a:p>
          <a:p>
            <a:pPr marL="0" indent="0">
              <a:buNone/>
            </a:pPr>
            <a:endParaRPr lang="en-US" sz="3400" dirty="0" smtClean="0"/>
          </a:p>
          <a:p>
            <a:r>
              <a:rPr lang="en-US" sz="3400" dirty="0" smtClean="0"/>
              <a:t>Researchers </a:t>
            </a:r>
            <a:r>
              <a:rPr lang="en-US" sz="3400" dirty="0"/>
              <a:t>are expected to </a:t>
            </a:r>
            <a:r>
              <a:rPr lang="en-US" sz="3400" dirty="0" smtClean="0"/>
              <a:t>authenticate key </a:t>
            </a:r>
            <a:r>
              <a:rPr lang="en-US" sz="3400" dirty="0"/>
              <a:t>biological and/or chemical resources used in their research, to ensure that the resources are genuine.</a:t>
            </a:r>
          </a:p>
          <a:p>
            <a:r>
              <a:rPr lang="en-US" sz="3400" dirty="0" smtClean="0">
                <a:solidFill>
                  <a:prstClr val="black"/>
                </a:solidFill>
              </a:rPr>
              <a:t>New Additional Review Consideration </a:t>
            </a:r>
          </a:p>
          <a:p>
            <a:pPr lvl="1"/>
            <a:r>
              <a:rPr lang="en-US" sz="3400" dirty="0" smtClean="0">
                <a:solidFill>
                  <a:srgbClr val="237B1F"/>
                </a:solidFill>
              </a:rPr>
              <a:t>Authentication </a:t>
            </a:r>
            <a:r>
              <a:rPr lang="en-US" sz="3400" dirty="0">
                <a:solidFill>
                  <a:srgbClr val="237B1F"/>
                </a:solidFill>
              </a:rPr>
              <a:t>of Key Biological and/or Chemical Resources:  For projects involving key biological and/or chemical resources, reviewers will comment on the brief plans proposed for identifying and ensuring the validity of those resources</a:t>
            </a:r>
            <a:r>
              <a:rPr lang="en-US" sz="3400" dirty="0" smtClean="0">
                <a:solidFill>
                  <a:srgbClr val="237B1F"/>
                </a:solidFill>
              </a:rPr>
              <a:t>.</a:t>
            </a:r>
          </a:p>
          <a:p>
            <a:r>
              <a:rPr lang="en-US" sz="3400" dirty="0" smtClean="0"/>
              <a:t>Rate as acceptable/unacceptable in new box in Critique Template (provide brief explanation if unacceptable)</a:t>
            </a:r>
            <a:endParaRPr lang="en-US" sz="3400" dirty="0"/>
          </a:p>
          <a:p>
            <a:r>
              <a:rPr lang="en-US" sz="3400" dirty="0" smtClean="0"/>
              <a:t>Does </a:t>
            </a:r>
            <a:r>
              <a:rPr lang="en-US" sz="3400" dirty="0"/>
              <a:t>not affect criterion </a:t>
            </a:r>
            <a:r>
              <a:rPr lang="en-US" sz="3400" dirty="0" smtClean="0"/>
              <a:t>scores </a:t>
            </a:r>
            <a:r>
              <a:rPr lang="en-US" sz="3400" dirty="0"/>
              <a:t>or </a:t>
            </a:r>
            <a:r>
              <a:rPr lang="en-US" sz="3400" dirty="0" smtClean="0"/>
              <a:t>overall </a:t>
            </a:r>
            <a:r>
              <a:rPr lang="en-US" sz="3400" dirty="0"/>
              <a:t>impact score</a:t>
            </a:r>
          </a:p>
          <a:p>
            <a:pPr marL="0" indent="0">
              <a:buNone/>
            </a:pPr>
            <a:endParaRPr lang="en-US" sz="3000" i="1" dirty="0"/>
          </a:p>
          <a:p>
            <a:pPr marL="0" indent="0">
              <a:buNone/>
            </a:pPr>
            <a:endParaRPr lang="en-US" sz="3000" b="1" i="1" dirty="0"/>
          </a:p>
          <a:p>
            <a:pPr marL="0" indent="0">
              <a:buNone/>
            </a:pPr>
            <a:endParaRPr lang="en-US" sz="4000" dirty="0">
              <a:solidFill>
                <a:prstClr val="black"/>
              </a:solidFill>
            </a:endParaRPr>
          </a:p>
        </p:txBody>
      </p:sp>
      <p:sp>
        <p:nvSpPr>
          <p:cNvPr id="7" name="Title 6"/>
          <p:cNvSpPr>
            <a:spLocks noGrp="1"/>
          </p:cNvSpPr>
          <p:nvPr>
            <p:ph type="title"/>
          </p:nvPr>
        </p:nvSpPr>
        <p:spPr>
          <a:xfrm>
            <a:off x="842211" y="165048"/>
            <a:ext cx="9825789" cy="977952"/>
          </a:xfrm>
        </p:spPr>
        <p:txBody>
          <a:bodyPr>
            <a:noAutofit/>
          </a:bodyPr>
          <a:lstStyle/>
          <a:p>
            <a:r>
              <a:rPr lang="en-US" sz="3600" b="1" dirty="0">
                <a:solidFill>
                  <a:srgbClr val="7030A0"/>
                </a:solidFill>
              </a:rPr>
              <a:t>Plan for Resource Authentication</a:t>
            </a:r>
            <a:r>
              <a:rPr lang="en-US" sz="3600" b="1" dirty="0"/>
              <a:t>: </a:t>
            </a:r>
            <a:r>
              <a:rPr lang="en-US" sz="3600" b="1" dirty="0" smtClean="0"/>
              <a:t>Guidance </a:t>
            </a:r>
            <a:r>
              <a:rPr lang="en-US" sz="3600" b="1" dirty="0"/>
              <a:t>for R</a:t>
            </a:r>
            <a:r>
              <a:rPr lang="en-US" sz="3600" b="1" dirty="0" smtClean="0"/>
              <a:t>eviewers</a:t>
            </a:r>
            <a:endParaRPr lang="en-US" sz="3600" b="1" dirty="0"/>
          </a:p>
        </p:txBody>
      </p:sp>
    </p:spTree>
    <p:custDataLst>
      <p:tags r:id="rId1"/>
    </p:custDataLst>
    <p:extLst>
      <p:ext uri="{BB962C8B-B14F-4D97-AF65-F5344CB8AC3E}">
        <p14:creationId xmlns:p14="http://schemas.microsoft.com/office/powerpoint/2010/main" val="2817871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15" y="88232"/>
            <a:ext cx="10944725" cy="1020762"/>
          </a:xfrm>
        </p:spPr>
        <p:txBody>
          <a:bodyPr>
            <a:normAutofit fontScale="90000"/>
          </a:bodyPr>
          <a:lstStyle/>
          <a:p>
            <a:r>
              <a:rPr lang="en-US" sz="3600" b="1" dirty="0" smtClean="0"/>
              <a:t>Reviewing Rigor and Transparency of Research: </a:t>
            </a:r>
            <a:r>
              <a:rPr lang="en-US" sz="3600" b="1" dirty="0" smtClean="0">
                <a:solidFill>
                  <a:srgbClr val="FF0000"/>
                </a:solidFill>
              </a:rPr>
              <a:t>RPG </a:t>
            </a:r>
            <a:r>
              <a:rPr lang="en-US" sz="3600" b="1" dirty="0">
                <a:solidFill>
                  <a:srgbClr val="FF0000"/>
                </a:solidFill>
              </a:rPr>
              <a:t>Applications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2935835"/>
              </p:ext>
            </p:extLst>
          </p:nvPr>
        </p:nvGraphicFramePr>
        <p:xfrm>
          <a:off x="637673" y="919212"/>
          <a:ext cx="10884567" cy="5821680"/>
        </p:xfrm>
        <a:graphic>
          <a:graphicData uri="http://schemas.openxmlformats.org/drawingml/2006/table">
            <a:tbl>
              <a:tblPr firstRow="1" bandRow="1">
                <a:tableStyleId>{5940675A-B579-460E-94D1-54222C63F5DA}</a:tableStyleId>
              </a:tblPr>
              <a:tblGrid>
                <a:gridCol w="2080588"/>
                <a:gridCol w="2023542"/>
                <a:gridCol w="2068070"/>
                <a:gridCol w="1415268"/>
                <a:gridCol w="2257207"/>
                <a:gridCol w="1039892"/>
              </a:tblGrid>
              <a:tr h="980173">
                <a:tc>
                  <a:txBody>
                    <a:bodyPr/>
                    <a:lstStyle/>
                    <a:p>
                      <a:pPr algn="ct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Applies</a:t>
                      </a:r>
                      <a:r>
                        <a:rPr lang="en-US" sz="1800" b="1" baseline="0" dirty="0" smtClean="0"/>
                        <a:t> to wh</a:t>
                      </a:r>
                      <a:r>
                        <a:rPr lang="en-US" sz="1800" b="1" dirty="0" smtClean="0"/>
                        <a:t>ich</a:t>
                      </a:r>
                      <a:r>
                        <a:rPr lang="en-US" sz="1800" b="1" baseline="0" dirty="0" smtClean="0"/>
                        <a:t> applications?</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will I find it</a:t>
                      </a:r>
                      <a:r>
                        <a:rPr lang="en-US" sz="1800" b="1" baseline="0" dirty="0" smtClean="0"/>
                        <a:t> </a:t>
                      </a:r>
                      <a:r>
                        <a:rPr lang="en-US" sz="1800" b="1" dirty="0" smtClean="0"/>
                        <a:t>in the application?</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do I include it in my critique?</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Addition to review criteria</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Affect overall impact</a:t>
                      </a:r>
                      <a:r>
                        <a:rPr lang="en-US" sz="1800" b="1" baseline="0" dirty="0" smtClean="0"/>
                        <a:t> score</a:t>
                      </a:r>
                      <a:r>
                        <a:rPr lang="en-US" sz="1800" b="1" dirty="0" smtClean="0"/>
                        <a:t>?</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r>
              <a:tr h="737062">
                <a:tc>
                  <a:txBody>
                    <a:bodyPr/>
                    <a:lstStyle/>
                    <a:p>
                      <a:pPr algn="ctr"/>
                      <a:r>
                        <a:rPr lang="en-US" sz="1800" b="1" dirty="0" smtClean="0"/>
                        <a:t>Scientific Premise</a:t>
                      </a:r>
                      <a:endParaRPr lang="en-US" sz="1800" b="1"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lang="en-US" sz="1600" dirty="0" smtClean="0"/>
                        <a:t>All</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Research Strategy (Significance)</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Significance</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Is there a strong scientific premise for the project? </a:t>
                      </a:r>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Yes</a:t>
                      </a:r>
                    </a:p>
                  </a:txBody>
                  <a:tcPr anchor="ctr">
                    <a:lnT w="12700" cap="flat" cmpd="sng" algn="ctr">
                      <a:solidFill>
                        <a:schemeClr val="tx1"/>
                      </a:solidFill>
                      <a:prstDash val="solid"/>
                      <a:round/>
                      <a:headEnd type="none" w="med" len="med"/>
                      <a:tailEnd type="none" w="med" len="med"/>
                    </a:lnT>
                  </a:tcPr>
                </a:tc>
              </a:tr>
              <a:tr h="631768">
                <a:tc>
                  <a:txBody>
                    <a:bodyPr/>
                    <a:lstStyle/>
                    <a:p>
                      <a:pPr algn="ctr"/>
                      <a:r>
                        <a:rPr lang="en-US" sz="1800" b="1" dirty="0" smtClean="0"/>
                        <a:t>Scientific</a:t>
                      </a:r>
                      <a:r>
                        <a:rPr lang="en-US" sz="1800" b="1" baseline="0" dirty="0" smtClean="0"/>
                        <a:t> Rigor</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All</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 (Approach)</a:t>
                      </a:r>
                      <a:endParaRPr lang="en-US" sz="1600" dirty="0"/>
                    </a:p>
                  </a:txBody>
                  <a:tcPr anchor="ctr"/>
                </a:tc>
                <a:tc>
                  <a:txBody>
                    <a:bodyPr/>
                    <a:lstStyle/>
                    <a:p>
                      <a:pPr algn="ctr"/>
                      <a:r>
                        <a:rPr lang="en-US" sz="1600" dirty="0" smtClean="0"/>
                        <a:t>Approach</a:t>
                      </a:r>
                      <a:endParaRPr lang="en-US" sz="1600" dirty="0"/>
                    </a:p>
                  </a:txBody>
                  <a:tcPr anchor="ctr"/>
                </a:tc>
                <a:tc>
                  <a:txBody>
                    <a:bodyPr/>
                    <a:lstStyle/>
                    <a:p>
                      <a:pPr algn="ctr"/>
                      <a:r>
                        <a:rPr lang="en-US" sz="1600" dirty="0" smtClean="0">
                          <a:solidFill>
                            <a:schemeClr val="tx1"/>
                          </a:solidFill>
                        </a:rPr>
                        <a:t>Are there strategies to ensure a robust and unbiased approach?</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Consideration</a:t>
                      </a:r>
                      <a:r>
                        <a:rPr lang="en-US" sz="1800" b="1" baseline="0" dirty="0" smtClean="0"/>
                        <a:t> of Relevant Biological Variables, </a:t>
                      </a:r>
                    </a:p>
                    <a:p>
                      <a:pPr algn="ctr"/>
                      <a:r>
                        <a:rPr lang="en-US" sz="1800" b="1" baseline="0" dirty="0" smtClean="0"/>
                        <a:t>Such as Sex</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Projects with vertebrate animals and/or human subjects</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 (Approach)</a:t>
                      </a:r>
                      <a:endParaRPr lang="en-US" sz="1600" dirty="0"/>
                    </a:p>
                  </a:txBody>
                  <a:tcPr anchor="ctr"/>
                </a:tc>
                <a:tc>
                  <a:txBody>
                    <a:bodyPr/>
                    <a:lstStyle/>
                    <a:p>
                      <a:pPr algn="ctr"/>
                      <a:r>
                        <a:rPr lang="en-US" sz="1600" dirty="0" smtClean="0"/>
                        <a:t>Approach</a:t>
                      </a:r>
                      <a:endParaRPr lang="en-US" sz="1600" dirty="0"/>
                    </a:p>
                  </a:txBody>
                  <a:tcPr anchor="ctr"/>
                </a:tc>
                <a:tc>
                  <a:txBody>
                    <a:bodyPr/>
                    <a:lstStyle/>
                    <a:p>
                      <a:pPr algn="ctr"/>
                      <a:r>
                        <a:rPr lang="en-US" sz="1600" dirty="0" smtClean="0">
                          <a:solidFill>
                            <a:schemeClr val="tx1"/>
                          </a:solidFill>
                        </a:rPr>
                        <a:t>Are adequate plans to address relevant</a:t>
                      </a:r>
                      <a:r>
                        <a:rPr lang="en-US" sz="1600" baseline="0" dirty="0" smtClean="0">
                          <a:solidFill>
                            <a:schemeClr val="tx1"/>
                          </a:solidFill>
                        </a:rPr>
                        <a:t> biological variables, such as sex, included for studies in vertebrate animals or human subjects?</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Authentication of Key Biological and/or Chemical</a:t>
                      </a:r>
                      <a:r>
                        <a:rPr lang="en-US" sz="1800" b="1" baseline="0" dirty="0" smtClean="0"/>
                        <a:t> Resources</a:t>
                      </a:r>
                      <a:endParaRPr lang="en-US" sz="1800" b="1" dirty="0"/>
                    </a:p>
                  </a:txBody>
                  <a:tcPr anchor="ctr">
                    <a:solidFill>
                      <a:schemeClr val="accent6">
                        <a:lumMod val="20000"/>
                        <a:lumOff val="80000"/>
                      </a:schemeClr>
                    </a:solidFill>
                  </a:tcPr>
                </a:tc>
                <a:tc>
                  <a:txBody>
                    <a:bodyPr/>
                    <a:lstStyle/>
                    <a:p>
                      <a:pPr algn="ctr"/>
                      <a:r>
                        <a:rPr lang="en-US" sz="1600" dirty="0" smtClean="0"/>
                        <a:t>Project involving key biological and/or chemical resources</a:t>
                      </a:r>
                      <a:endParaRPr lang="en-US" sz="1600" dirty="0"/>
                    </a:p>
                  </a:txBody>
                  <a:tcPr anchor="ctr"/>
                </a:tc>
                <a:tc>
                  <a:txBody>
                    <a:bodyPr/>
                    <a:lstStyle/>
                    <a:p>
                      <a:pPr algn="ctr"/>
                      <a:r>
                        <a:rPr lang="en-US" sz="1600" dirty="0" smtClean="0"/>
                        <a:t>New Attachment</a:t>
                      </a:r>
                      <a:endParaRPr lang="en-US" sz="1600" dirty="0"/>
                    </a:p>
                  </a:txBody>
                  <a:tcPr anchor="ctr"/>
                </a:tc>
                <a:tc>
                  <a:txBody>
                    <a:bodyPr/>
                    <a:lstStyle/>
                    <a:p>
                      <a:pPr algn="ctr"/>
                      <a:r>
                        <a:rPr lang="en-US" sz="1600" dirty="0" smtClean="0"/>
                        <a:t>Additional review considerations</a:t>
                      </a:r>
                      <a:endParaRPr lang="en-US" sz="1600" dirty="0"/>
                    </a:p>
                  </a:txBody>
                  <a:tcPr anchor="ctr"/>
                </a:tc>
                <a:tc>
                  <a:txBody>
                    <a:bodyPr/>
                    <a:lstStyle/>
                    <a:p>
                      <a:pPr algn="ctr"/>
                      <a:r>
                        <a:rPr lang="en-US" sz="1600" dirty="0" smtClean="0">
                          <a:solidFill>
                            <a:schemeClr val="tx1"/>
                          </a:solidFill>
                        </a:rPr>
                        <a:t>Comment on plans for identifying and ensuring validity of resources.</a:t>
                      </a:r>
                      <a:endParaRPr lang="en-US" sz="1600" dirty="0">
                        <a:solidFill>
                          <a:schemeClr val="tx1"/>
                        </a:solidFill>
                      </a:endParaRPr>
                    </a:p>
                  </a:txBody>
                  <a:tcPr anchor="ctr"/>
                </a:tc>
                <a:tc>
                  <a:txBody>
                    <a:bodyPr/>
                    <a:lstStyle/>
                    <a:p>
                      <a:pPr algn="ctr"/>
                      <a:r>
                        <a:rPr lang="en-US" sz="1600" dirty="0" smtClean="0"/>
                        <a:t>No </a:t>
                      </a:r>
                      <a:endParaRPr lang="en-US" sz="1600" dirty="0"/>
                    </a:p>
                  </a:txBody>
                  <a:tcPr anchor="ctr"/>
                </a:tc>
              </a:tr>
            </a:tbl>
          </a:graphicData>
        </a:graphic>
      </p:graphicFrame>
    </p:spTree>
    <p:custDataLst>
      <p:tags r:id="rId1"/>
    </p:custDataLst>
    <p:extLst>
      <p:ext uri="{BB962C8B-B14F-4D97-AF65-F5344CB8AC3E}">
        <p14:creationId xmlns:p14="http://schemas.microsoft.com/office/powerpoint/2010/main" val="2399926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review issues:</a:t>
            </a:r>
            <a:endParaRPr lang="en-US" b="1" dirty="0"/>
          </a:p>
        </p:txBody>
      </p:sp>
      <p:sp>
        <p:nvSpPr>
          <p:cNvPr id="3" name="Content Placeholder 2"/>
          <p:cNvSpPr>
            <a:spLocks noGrp="1"/>
          </p:cNvSpPr>
          <p:nvPr>
            <p:ph idx="1"/>
          </p:nvPr>
        </p:nvSpPr>
        <p:spPr>
          <a:xfrm>
            <a:off x="644434" y="1383303"/>
            <a:ext cx="11016343" cy="5115468"/>
          </a:xfrm>
        </p:spPr>
        <p:txBody>
          <a:bodyPr>
            <a:noAutofit/>
          </a:bodyPr>
          <a:lstStyle/>
          <a:p>
            <a:pPr>
              <a:lnSpc>
                <a:spcPct val="100000"/>
              </a:lnSpc>
            </a:pPr>
            <a:r>
              <a:rPr lang="en-US" sz="2200" b="1" dirty="0" smtClean="0"/>
              <a:t>Different research fields may have different best practices for and reach different conclusions about scientific premise and rigor.  Assess based on best practices in the field.</a:t>
            </a:r>
          </a:p>
          <a:p>
            <a:pPr>
              <a:lnSpc>
                <a:spcPct val="100000"/>
              </a:lnSpc>
            </a:pPr>
            <a:r>
              <a:rPr lang="en-US" sz="2200" b="1" dirty="0" smtClean="0">
                <a:solidFill>
                  <a:srgbClr val="FF0000"/>
                </a:solidFill>
              </a:rPr>
              <a:t>Page limits have not changed.  Be alert for page limit violations (e.g., in Vertebrate Animals section, inappropriate use of appendices or other application sections).  Alert the SRO if you see a potential issue.</a:t>
            </a:r>
          </a:p>
          <a:p>
            <a:r>
              <a:rPr lang="en-US" sz="2200" dirty="0" smtClean="0"/>
              <a:t>Page limits, cost and time are not valid reasons to disregard attention to these issues.</a:t>
            </a:r>
          </a:p>
          <a:p>
            <a:r>
              <a:rPr lang="en-US" sz="2200" b="1" dirty="0" smtClean="0"/>
              <a:t>Investigators address rigor and transparency differently (e.g., in labeled sections vs. throughout the research plan).  Focus your evaluation on the likely outcome, not grant writing preferences.</a:t>
            </a:r>
          </a:p>
          <a:p>
            <a:r>
              <a:rPr lang="en-US" sz="2200" b="1" dirty="0" smtClean="0">
                <a:solidFill>
                  <a:srgbClr val="00B050"/>
                </a:solidFill>
              </a:rPr>
              <a:t>Rigor </a:t>
            </a:r>
            <a:r>
              <a:rPr lang="en-US" sz="2200" b="1" dirty="0">
                <a:solidFill>
                  <a:srgbClr val="00B050"/>
                </a:solidFill>
              </a:rPr>
              <a:t>and transparency considerations apply </a:t>
            </a:r>
            <a:r>
              <a:rPr lang="en-US" sz="2200" b="1" dirty="0" smtClean="0">
                <a:solidFill>
                  <a:srgbClr val="00B050"/>
                </a:solidFill>
              </a:rPr>
              <a:t>to </a:t>
            </a:r>
            <a:r>
              <a:rPr lang="en-US" sz="2200" b="1" dirty="0">
                <a:solidFill>
                  <a:srgbClr val="00B050"/>
                </a:solidFill>
              </a:rPr>
              <a:t>R21 (exploratory/developmental) </a:t>
            </a:r>
            <a:r>
              <a:rPr lang="en-US" sz="2200" b="1" dirty="0" smtClean="0">
                <a:solidFill>
                  <a:srgbClr val="00B050"/>
                </a:solidFill>
              </a:rPr>
              <a:t>applications as well as R01 applications. </a:t>
            </a:r>
            <a:r>
              <a:rPr lang="en-US" sz="2200" b="1" dirty="0">
                <a:solidFill>
                  <a:srgbClr val="00B050"/>
                </a:solidFill>
              </a:rPr>
              <a:t>However, preliminary data are not required </a:t>
            </a:r>
            <a:r>
              <a:rPr lang="en-US" sz="2200" b="1" dirty="0" smtClean="0">
                <a:solidFill>
                  <a:srgbClr val="00B050"/>
                </a:solidFill>
              </a:rPr>
              <a:t>for R21 applications and </a:t>
            </a:r>
            <a:r>
              <a:rPr lang="en-US" sz="2200" b="1" dirty="0">
                <a:solidFill>
                  <a:srgbClr val="00B050"/>
                </a:solidFill>
              </a:rPr>
              <a:t>the extent to which approach details can be provided may differ.  Reviewers should </a:t>
            </a:r>
            <a:r>
              <a:rPr lang="en-US" sz="2200" b="1" dirty="0" smtClean="0">
                <a:solidFill>
                  <a:srgbClr val="00B050"/>
                </a:solidFill>
              </a:rPr>
              <a:t>evaluate </a:t>
            </a:r>
            <a:r>
              <a:rPr lang="en-US" sz="2200" b="1" dirty="0">
                <a:solidFill>
                  <a:srgbClr val="00B050"/>
                </a:solidFill>
              </a:rPr>
              <a:t>the scientific merit of these applications, including rigor and transparency, in light of the goals and reviewer guidelines for these activities</a:t>
            </a:r>
            <a:r>
              <a:rPr lang="en-US" sz="2200" b="1" dirty="0" smtClean="0">
                <a:solidFill>
                  <a:srgbClr val="00B050"/>
                </a:solidFill>
              </a:rPr>
              <a:t>.</a:t>
            </a:r>
          </a:p>
        </p:txBody>
      </p:sp>
    </p:spTree>
    <p:extLst>
      <p:ext uri="{BB962C8B-B14F-4D97-AF65-F5344CB8AC3E}">
        <p14:creationId xmlns:p14="http://schemas.microsoft.com/office/powerpoint/2010/main" val="1418136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resources</a:t>
            </a:r>
            <a:endParaRPr lang="en-US" b="1" dirty="0"/>
          </a:p>
        </p:txBody>
      </p:sp>
      <p:sp>
        <p:nvSpPr>
          <p:cNvPr id="3" name="Content Placeholder 2"/>
          <p:cNvSpPr>
            <a:spLocks noGrp="1"/>
          </p:cNvSpPr>
          <p:nvPr>
            <p:ph idx="1"/>
          </p:nvPr>
        </p:nvSpPr>
        <p:spPr>
          <a:xfrm>
            <a:off x="838200" y="1889794"/>
            <a:ext cx="10515600" cy="4351338"/>
          </a:xfrm>
        </p:spPr>
        <p:txBody>
          <a:bodyPr>
            <a:normAutofit fontScale="70000" lnSpcReduction="20000"/>
          </a:bodyPr>
          <a:lstStyle/>
          <a:p>
            <a:r>
              <a:rPr lang="en-US" dirty="0" smtClean="0"/>
              <a:t>Rigor and Reproducibility in grant applications (</a:t>
            </a:r>
            <a:r>
              <a:rPr lang="en-US" dirty="0"/>
              <a:t>OER site): </a:t>
            </a:r>
            <a:r>
              <a:rPr lang="en-US" dirty="0">
                <a:hlinkClick r:id="rId2"/>
              </a:rPr>
              <a:t>http://</a:t>
            </a:r>
            <a:r>
              <a:rPr lang="en-US" dirty="0" smtClean="0">
                <a:hlinkClick r:id="rId2"/>
              </a:rPr>
              <a:t>grants.nih.gov/reproducibility/index.htm</a:t>
            </a:r>
            <a:endParaRPr lang="en-US" dirty="0" smtClean="0"/>
          </a:p>
          <a:p>
            <a:r>
              <a:rPr lang="en-US" dirty="0" smtClean="0"/>
              <a:t>NIH presentation of background and goals of Rigor and Transparency (video) </a:t>
            </a:r>
            <a:r>
              <a:rPr lang="en-US" dirty="0" smtClean="0">
                <a:hlinkClick r:id="rId3"/>
              </a:rPr>
              <a:t>https</a:t>
            </a:r>
            <a:r>
              <a:rPr lang="en-US" dirty="0">
                <a:hlinkClick r:id="rId3"/>
              </a:rPr>
              <a:t>://</a:t>
            </a:r>
            <a:r>
              <a:rPr lang="en-US" dirty="0" smtClean="0">
                <a:hlinkClick r:id="rId3"/>
              </a:rPr>
              <a:t>grants.nih.gov/reproducibility/module_1/presentation.html</a:t>
            </a:r>
            <a:endParaRPr lang="en-US" dirty="0" smtClean="0"/>
          </a:p>
          <a:p>
            <a:pPr lvl="0"/>
            <a:r>
              <a:rPr lang="en-US" altLang="en-US" dirty="0">
                <a:solidFill>
                  <a:srgbClr val="000000"/>
                </a:solidFill>
                <a:ea typeface="Calibri" panose="020F0502020204030204" pitchFamily="34" charset="0"/>
                <a:cs typeface="Times New Roman" panose="02020603050405020304" pitchFamily="18" charset="0"/>
              </a:rPr>
              <a:t>Reviewer Guidance on Rigor and Transparency: </a:t>
            </a:r>
            <a:r>
              <a:rPr lang="en-US" altLang="en-US" dirty="0">
                <a:solidFill>
                  <a:srgbClr val="1F497D"/>
                </a:solidFill>
                <a:ea typeface="Calibri" panose="020F0502020204030204" pitchFamily="34" charset="0"/>
                <a:cs typeface="Times New Roman" panose="02020603050405020304" pitchFamily="18" charset="0"/>
                <a:hlinkClick r:id="rId4"/>
              </a:rPr>
              <a:t>http://grants.nih.gov/grants/peer/guidelines_general/Reviewer_Guidance_on_Rigor_and_Transparency.pdf</a:t>
            </a:r>
            <a:r>
              <a:rPr lang="en-US" altLang="en-US" dirty="0"/>
              <a:t> </a:t>
            </a:r>
            <a:endParaRPr lang="en-US" altLang="en-US" dirty="0" smtClean="0"/>
          </a:p>
          <a:p>
            <a:pPr lvl="0"/>
            <a:r>
              <a:rPr lang="en-US" altLang="en-US" dirty="0" smtClean="0"/>
              <a:t>Consideration of Sex as a Biological Variable in NIH-funded  Research </a:t>
            </a:r>
            <a:r>
              <a:rPr lang="en-US" altLang="en-US" dirty="0" smtClean="0">
                <a:hlinkClick r:id="rId5"/>
              </a:rPr>
              <a:t>http</a:t>
            </a:r>
            <a:r>
              <a:rPr lang="en-US" altLang="en-US" dirty="0">
                <a:hlinkClick r:id="rId5"/>
              </a:rPr>
              <a:t>://</a:t>
            </a:r>
            <a:r>
              <a:rPr lang="en-US" altLang="en-US" dirty="0" smtClean="0">
                <a:hlinkClick r:id="rId5"/>
              </a:rPr>
              <a:t>orwh.od.nih.gov/sexinscience/overview/pdf/NOT-OD-15-102_Guidance.pdf</a:t>
            </a:r>
            <a:endParaRPr lang="en-US" altLang="en-US" dirty="0" smtClean="0"/>
          </a:p>
          <a:p>
            <a:pPr lvl="0"/>
            <a:r>
              <a:rPr lang="en-US" dirty="0" smtClean="0"/>
              <a:t>Rigor </a:t>
            </a:r>
            <a:r>
              <a:rPr lang="en-US" dirty="0"/>
              <a:t>and transparency do not apply to all applications.  See List of Eligible Activity Codes: </a:t>
            </a:r>
            <a:r>
              <a:rPr lang="en-US" u="sng" dirty="0">
                <a:hlinkClick r:id="rId6"/>
              </a:rPr>
              <a:t>https://nih-extramural-intranet.od.nih.gov/d/sites/default/files/RigorActivityCodes-20151006.pdf</a:t>
            </a:r>
            <a:r>
              <a:rPr lang="en-US" dirty="0"/>
              <a:t>.  Also, certain Funding Opportunity Announcements are exempt from </a:t>
            </a:r>
            <a:r>
              <a:rPr lang="en-US" dirty="0" smtClean="0"/>
              <a:t>Rigor and Transparency, </a:t>
            </a:r>
            <a:r>
              <a:rPr lang="en-US" dirty="0"/>
              <a:t>by request from the ICs.</a:t>
            </a:r>
          </a:p>
          <a:p>
            <a:pPr marL="0" indent="0">
              <a:buNone/>
            </a:pPr>
            <a:endParaRPr lang="en-US" dirty="0" smtClean="0"/>
          </a:p>
          <a:p>
            <a:r>
              <a:rPr lang="en-US" dirty="0"/>
              <a:t>Q</a:t>
            </a:r>
            <a:r>
              <a:rPr lang="en-US" dirty="0" smtClean="0"/>
              <a:t>uestions about the NIH policy should be directed to </a:t>
            </a:r>
            <a:r>
              <a:rPr lang="en-US" dirty="0" smtClean="0">
                <a:hlinkClick r:id="rId7"/>
              </a:rPr>
              <a:t>reproducibility@nih.gov</a:t>
            </a:r>
            <a:endParaRPr lang="en-US" dirty="0" smtClean="0"/>
          </a:p>
          <a:p>
            <a:pPr marL="0" indent="0">
              <a:buNone/>
            </a:pPr>
            <a:endParaRPr lang="en-US" dirty="0"/>
          </a:p>
        </p:txBody>
      </p:sp>
    </p:spTree>
    <p:extLst>
      <p:ext uri="{BB962C8B-B14F-4D97-AF65-F5344CB8AC3E}">
        <p14:creationId xmlns:p14="http://schemas.microsoft.com/office/powerpoint/2010/main" val="38585047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DIO_ID" val="306"/>
  <p:tag name="ORIGINAL_AUDIO_FILEPATH" val="\\odapps4\oershare\OER IMOD\Reproducibility\Training\Sound files\Module 2\Slide 5.wav"/>
  <p:tag name="ELAPSEDTIME" val="101.82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7"/>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300"/>
  <p:tag name="ORIGINAL_AUDIO_FILEPATH" val="\\odapps4\oershare\OER IMOD\Reproducibility\Training\Sound files\Module 2\Slide 14.wav"/>
  <p:tag name="ELAPSEDTIME" val="30.83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D" val="266"/>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ORIGINAL_AUDIO_FILEPATH" val="\\odapps4\oershare\OER IMOD\Reproducibility\Training\Sound files\Module 2\Slide 13.wav"/>
  <p:tag name="ELAPSEDTIME" val="68.882"/>
  <p:tag name="TIMELINE" val="15.37/34.40"/>
  <p:tag name="ARTICULATE_USED_LAYOUT" val="2"/>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D" val="296"/>
  <p:tag name="ORIGINAL_AUDIO_FILEPATH" val="\\odapps4\oershare\OER IMOD\Reproducibility\Training\Sound files\Module 2\Slide 4.wav"/>
  <p:tag name="ELAPSEDTIME" val="66.62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30DBF77B212C549BA3BF55BA812B892" ma:contentTypeVersion="1" ma:contentTypeDescription="Create a new document." ma:contentTypeScope="" ma:versionID="722f2a8b1d9011dc6686cffd0980823e">
  <xsd:schema xmlns:xsd="http://www.w3.org/2001/XMLSchema" xmlns:xs="http://www.w3.org/2001/XMLSchema" xmlns:p="http://schemas.microsoft.com/office/2006/metadata/properties" xmlns:ns1="http://schemas.microsoft.com/sharepoint/v3" targetNamespace="http://schemas.microsoft.com/office/2006/metadata/properties" ma:root="true" ma:fieldsID="2d944f400e5ce67ccaa158313eb572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F085A0-BA1B-43B0-80BA-6E7C1C58E77E}">
  <ds:schemaRefs>
    <ds:schemaRef ds:uri="http://schemas.microsoft.com/sharepoint/events"/>
  </ds:schemaRefs>
</ds:datastoreItem>
</file>

<file path=customXml/itemProps2.xml><?xml version="1.0" encoding="utf-8"?>
<ds:datastoreItem xmlns:ds="http://schemas.openxmlformats.org/officeDocument/2006/customXml" ds:itemID="{F16479E4-73E9-4F46-92F9-EEED51286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E41AF4-AD8D-43D2-8EB4-1B421D3D5B55}">
  <ds:schemaRef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schemas.microsoft.com/sharepoint/v3"/>
    <ds:schemaRef ds:uri="http://schemas.microsoft.com/office/2006/metadata/properties"/>
    <ds:schemaRef ds:uri="http://schemas.microsoft.com/office/infopath/2007/PartnerControls"/>
    <ds:schemaRef ds:uri="http://purl.org/dc/dcmitype/"/>
  </ds:schemaRefs>
</ds:datastoreItem>
</file>

<file path=customXml/itemProps4.xml><?xml version="1.0" encoding="utf-8"?>
<ds:datastoreItem xmlns:ds="http://schemas.openxmlformats.org/officeDocument/2006/customXml" ds:itemID="{34364F46-C371-4FB5-8757-71C94D075E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1202</TotalTime>
  <Words>1758</Words>
  <Application>Microsoft Office PowerPoint</Application>
  <PresentationFormat>Custom</PresentationFormat>
  <Paragraphs>134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Rigor and Transparency in Research </vt:lpstr>
      <vt:lpstr>Scientific Premise: Guidance for Reviewers</vt:lpstr>
      <vt:lpstr>Scientific Rigor: Guidance for Reviewers</vt:lpstr>
      <vt:lpstr>Relevant Biological Variables: Guidance for Reviewers</vt:lpstr>
      <vt:lpstr>Sex as a Biological Variable (SABV)</vt:lpstr>
      <vt:lpstr>Plan for Resource Authentication: Guidance for Reviewers</vt:lpstr>
      <vt:lpstr>Reviewing Rigor and Transparency of Research: RPG Applications</vt:lpstr>
      <vt:lpstr>Related review issues: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review</dc:title>
  <dc:creator>Durrant, Valerie (NIH/CSR) [E]</dc:creator>
  <cp:lastModifiedBy>jxg</cp:lastModifiedBy>
  <cp:revision>67</cp:revision>
  <cp:lastPrinted>2016-04-06T13:20:02Z</cp:lastPrinted>
  <dcterms:created xsi:type="dcterms:W3CDTF">2016-03-15T13:51:59Z</dcterms:created>
  <dcterms:modified xsi:type="dcterms:W3CDTF">2016-05-23T19:26:30Z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0x010100330DBF77B212C549BA3BF55BA812B892</vt:lpwstr>
  </property>
</Properties>
</file>